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3" r:id="rId4"/>
    <p:sldId id="258" r:id="rId5"/>
    <p:sldId id="259" r:id="rId6"/>
    <p:sldId id="260" r:id="rId7"/>
    <p:sldId id="264" r:id="rId8"/>
    <p:sldId id="261" r:id="rId9"/>
    <p:sldId id="262"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Avenir LT 65 Medium" panose="020B0603020000020003" pitchFamily="34" charset="0"/>
      <p:regular r:id="rId16"/>
      <p:bold r:id="rId17"/>
      <p:italic r:id="rId18"/>
      <p:boldItalic r:id="rId19"/>
    </p:embeddedFont>
    <p:embeddedFont>
      <p:font typeface="Night Wind Sent Sample" panose="02000000000000000000" pitchFamily="2" charset="0"/>
      <p:regular r:id="rId20"/>
    </p:embeddedFont>
    <p:embeddedFont>
      <p:font typeface="chalkboard" panose="03000600000000000000" pitchFamily="66" charset="0"/>
      <p:regular r:id="rId21"/>
    </p:embeddedFont>
    <p:embeddedFont>
      <p:font typeface="Avenir LT 35 Light" panose="020B0303020000020003" pitchFamily="34" charset="0"/>
      <p:regular r:id="rId22"/>
      <p:italic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8" d="100"/>
          <a:sy n="108" d="100"/>
        </p:scale>
        <p:origin x="6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DF56F-D07A-4E13-9E7D-A680A9737CB6}" type="datetimeFigureOut">
              <a:rPr lang="sv-SE" smtClean="0"/>
              <a:t>2017-04-11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C9300-7A9A-4ABB-BB5C-B884EE59EBD2}" type="slidenum">
              <a:rPr lang="sv-SE" smtClean="0"/>
              <a:t>‹#›</a:t>
            </a:fld>
            <a:endParaRPr lang="sv-SE"/>
          </a:p>
        </p:txBody>
      </p:sp>
    </p:spTree>
    <p:extLst>
      <p:ext uri="{BB962C8B-B14F-4D97-AF65-F5344CB8AC3E}">
        <p14:creationId xmlns:p14="http://schemas.microsoft.com/office/powerpoint/2010/main" val="25005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79C9300-7A9A-4ABB-BB5C-B884EE59EBD2}" type="slidenum">
              <a:rPr lang="sv-SE" smtClean="0"/>
              <a:t>8</a:t>
            </a:fld>
            <a:endParaRPr lang="sv-SE"/>
          </a:p>
        </p:txBody>
      </p:sp>
    </p:spTree>
    <p:extLst>
      <p:ext uri="{BB962C8B-B14F-4D97-AF65-F5344CB8AC3E}">
        <p14:creationId xmlns:p14="http://schemas.microsoft.com/office/powerpoint/2010/main" val="12940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Informationen i faktarutorna är hämtade från Skolinspektionen, Expressens serie #vågaberätta, Rädda Barnen, friends.se och can</a:t>
            </a:r>
            <a:r>
              <a:rPr lang="sv-SE" sz="1200" kern="1200">
                <a:solidFill>
                  <a:schemeClr val="tx1"/>
                </a:solidFill>
                <a:effectLst/>
                <a:latin typeface="+mn-lt"/>
                <a:ea typeface="+mn-ea"/>
                <a:cs typeface="+mn-cs"/>
              </a:rPr>
              <a:t>.se.</a:t>
            </a:r>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F79C9300-7A9A-4ABB-BB5C-B884EE59EBD2}" type="slidenum">
              <a:rPr lang="sv-SE" smtClean="0"/>
              <a:t>9</a:t>
            </a:fld>
            <a:endParaRPr lang="sv-SE"/>
          </a:p>
        </p:txBody>
      </p:sp>
    </p:spTree>
    <p:extLst>
      <p:ext uri="{BB962C8B-B14F-4D97-AF65-F5344CB8AC3E}">
        <p14:creationId xmlns:p14="http://schemas.microsoft.com/office/powerpoint/2010/main" val="70927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7FAC56A8-EB3B-4C3B-ACE6-C55F2214FF2F}" type="datetimeFigureOut">
              <a:rPr lang="sv-SE" smtClean="0"/>
              <a:t>2017-04-11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81369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FAC56A8-EB3B-4C3B-ACE6-C55F2214FF2F}" type="datetimeFigureOut">
              <a:rPr lang="sv-SE" smtClean="0"/>
              <a:t>2017-04-11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291150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FAC56A8-EB3B-4C3B-ACE6-C55F2214FF2F}" type="datetimeFigureOut">
              <a:rPr lang="sv-SE" smtClean="0"/>
              <a:t>2017-04-11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147923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FAC56A8-EB3B-4C3B-ACE6-C55F2214FF2F}" type="datetimeFigureOut">
              <a:rPr lang="sv-SE" smtClean="0"/>
              <a:t>2017-04-11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136871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7FAC56A8-EB3B-4C3B-ACE6-C55F2214FF2F}" type="datetimeFigureOut">
              <a:rPr lang="sv-SE" smtClean="0"/>
              <a:t>2017-04-11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421447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FAC56A8-EB3B-4C3B-ACE6-C55F2214FF2F}" type="datetimeFigureOut">
              <a:rPr lang="sv-SE" smtClean="0"/>
              <a:t>2017-04-11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332387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FAC56A8-EB3B-4C3B-ACE6-C55F2214FF2F}" type="datetimeFigureOut">
              <a:rPr lang="sv-SE" smtClean="0"/>
              <a:t>2017-04-11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126606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FAC56A8-EB3B-4C3B-ACE6-C55F2214FF2F}" type="datetimeFigureOut">
              <a:rPr lang="sv-SE" smtClean="0"/>
              <a:t>2017-04-11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2275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FAC56A8-EB3B-4C3B-ACE6-C55F2214FF2F}" type="datetimeFigureOut">
              <a:rPr lang="sv-SE" smtClean="0"/>
              <a:t>2017-04-11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417130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7FAC56A8-EB3B-4C3B-ACE6-C55F2214FF2F}" type="datetimeFigureOut">
              <a:rPr lang="sv-SE" smtClean="0"/>
              <a:t>2017-04-11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417458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7FAC56A8-EB3B-4C3B-ACE6-C55F2214FF2F}" type="datetimeFigureOut">
              <a:rPr lang="sv-SE" smtClean="0"/>
              <a:t>2017-04-11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2BF27-F2E8-4B26-93AF-B26A1FFD8F52}" type="slidenum">
              <a:rPr lang="sv-SE" smtClean="0"/>
              <a:t>‹#›</a:t>
            </a:fld>
            <a:endParaRPr lang="sv-SE"/>
          </a:p>
        </p:txBody>
      </p:sp>
    </p:spTree>
    <p:extLst>
      <p:ext uri="{BB962C8B-B14F-4D97-AF65-F5344CB8AC3E}">
        <p14:creationId xmlns:p14="http://schemas.microsoft.com/office/powerpoint/2010/main" val="11915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7203"/>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sv-SE"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C56A8-EB3B-4C3B-ACE6-C55F2214FF2F}" type="datetimeFigureOut">
              <a:rPr lang="sv-SE" smtClean="0"/>
              <a:t>2017-04-11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2BF27-F2E8-4B26-93AF-B26A1FFD8F52}" type="slidenum">
              <a:rPr lang="sv-SE" smtClean="0"/>
              <a:t>‹#›</a:t>
            </a:fld>
            <a:endParaRPr lang="sv-SE"/>
          </a:p>
        </p:txBody>
      </p:sp>
    </p:spTree>
    <p:extLst>
      <p:ext uri="{BB962C8B-B14F-4D97-AF65-F5344CB8AC3E}">
        <p14:creationId xmlns:p14="http://schemas.microsoft.com/office/powerpoint/2010/main" val="288258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latin typeface="Avenir LT 65 Medium" panose="020B060302000002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35 Light" panose="020B030302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35 Light" panose="020B030302000002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35 Light" panose="020B030302000002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35 Light" panose="020B030302000002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35 Light" panose="020B030302000002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634" y="3003803"/>
            <a:ext cx="5760732" cy="850394"/>
          </a:xfrm>
          <a:prstGeom prst="rect">
            <a:avLst/>
          </a:prstGeom>
        </p:spPr>
      </p:pic>
    </p:spTree>
    <p:extLst>
      <p:ext uri="{BB962C8B-B14F-4D97-AF65-F5344CB8AC3E}">
        <p14:creationId xmlns:p14="http://schemas.microsoft.com/office/powerpoint/2010/main" val="265610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171" y="0"/>
            <a:ext cx="8263156" cy="6858000"/>
          </a:xfrm>
          <a:prstGeom prst="rect">
            <a:avLst/>
          </a:prstGeom>
        </p:spPr>
      </p:pic>
      <p:sp>
        <p:nvSpPr>
          <p:cNvPr id="8" name="Pratbubbla: rektangel med rundade hörn 7"/>
          <p:cNvSpPr/>
          <p:nvPr/>
        </p:nvSpPr>
        <p:spPr>
          <a:xfrm>
            <a:off x="7666973" y="186886"/>
            <a:ext cx="3372375" cy="1267467"/>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Följ med oss på vår väg till skolan så ska vi berätta lite om vad Aktiv Skola gör.</a:t>
            </a:r>
          </a:p>
        </p:txBody>
      </p:sp>
      <p:sp>
        <p:nvSpPr>
          <p:cNvPr id="9" name="Pratbubbla: rektangel med rundade hörn 8"/>
          <p:cNvSpPr/>
          <p:nvPr/>
        </p:nvSpPr>
        <p:spPr>
          <a:xfrm flipH="1">
            <a:off x="2054180" y="186886"/>
            <a:ext cx="2568153" cy="1415411"/>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Hej, jag heter </a:t>
            </a:r>
            <a:r>
              <a:rPr lang="sv-SE" dirty="0" err="1"/>
              <a:t>Joy</a:t>
            </a:r>
            <a:r>
              <a:rPr lang="sv-SE" dirty="0"/>
              <a:t> och det här är min kompis Tryggve – vi är Aktiv Skolas maskotar!</a:t>
            </a:r>
          </a:p>
        </p:txBody>
      </p:sp>
    </p:spTree>
    <p:extLst>
      <p:ext uri="{BB962C8B-B14F-4D97-AF65-F5344CB8AC3E}">
        <p14:creationId xmlns:p14="http://schemas.microsoft.com/office/powerpoint/2010/main" val="241292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p:cNvGrpSpPr/>
          <p:nvPr/>
        </p:nvGrpSpPr>
        <p:grpSpPr>
          <a:xfrm>
            <a:off x="2469446" y="1602462"/>
            <a:ext cx="1268963" cy="1378920"/>
            <a:chOff x="8391115" y="2016056"/>
            <a:chExt cx="1268963" cy="1378920"/>
          </a:xfrm>
        </p:grpSpPr>
        <p:sp>
          <p:nvSpPr>
            <p:cNvPr id="23" name="Pil: femhörning 22"/>
            <p:cNvSpPr/>
            <p:nvPr/>
          </p:nvSpPr>
          <p:spPr>
            <a:xfrm flipH="1">
              <a:off x="8391115" y="2016056"/>
              <a:ext cx="1268963"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Droger</a:t>
              </a:r>
            </a:p>
          </p:txBody>
        </p:sp>
        <p:cxnSp>
          <p:nvCxnSpPr>
            <p:cNvPr id="4" name="Rak koppling 3"/>
            <p:cNvCxnSpPr>
              <a:cxnSpLocks/>
              <a:stCxn id="23" idx="2"/>
            </p:cNvCxnSpPr>
            <p:nvPr/>
          </p:nvCxnSpPr>
          <p:spPr>
            <a:xfrm>
              <a:off x="9125594" y="2416045"/>
              <a:ext cx="0" cy="9789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Frihandsfigur: Form 18"/>
          <p:cNvSpPr/>
          <p:nvPr/>
        </p:nvSpPr>
        <p:spPr>
          <a:xfrm flipH="1">
            <a:off x="257451" y="0"/>
            <a:ext cx="11008311"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2" name="Grupp 31"/>
          <p:cNvGrpSpPr/>
          <p:nvPr/>
        </p:nvGrpSpPr>
        <p:grpSpPr>
          <a:xfrm>
            <a:off x="421927" y="424792"/>
            <a:ext cx="2408819" cy="2114382"/>
            <a:chOff x="421927" y="429858"/>
            <a:chExt cx="2408819" cy="2114382"/>
          </a:xfrm>
        </p:grpSpPr>
        <p:sp>
          <p:nvSpPr>
            <p:cNvPr id="8" name="Rektangel 7"/>
            <p:cNvSpPr/>
            <p:nvPr/>
          </p:nvSpPr>
          <p:spPr>
            <a:xfrm>
              <a:off x="421927" y="429858"/>
              <a:ext cx="2408819" cy="71932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solidFill>
                    <a:srgbClr val="EE7203"/>
                  </a:solidFill>
                </a:rPr>
                <a:t> VÅRA OMRÅDEN	   7</a:t>
              </a:r>
            </a:p>
          </p:txBody>
        </p:sp>
        <p:cxnSp>
          <p:nvCxnSpPr>
            <p:cNvPr id="21" name="Rak koppling 20"/>
            <p:cNvCxnSpPr>
              <a:cxnSpLocks/>
            </p:cNvCxnSpPr>
            <p:nvPr/>
          </p:nvCxnSpPr>
          <p:spPr>
            <a:xfrm>
              <a:off x="1627359" y="1136430"/>
              <a:ext cx="6202" cy="14078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upp 8"/>
          <p:cNvGrpSpPr/>
          <p:nvPr/>
        </p:nvGrpSpPr>
        <p:grpSpPr>
          <a:xfrm>
            <a:off x="3857209" y="1414630"/>
            <a:ext cx="1268963" cy="1792923"/>
            <a:chOff x="8491112" y="2030932"/>
            <a:chExt cx="1268963" cy="1792923"/>
          </a:xfrm>
        </p:grpSpPr>
        <p:sp>
          <p:nvSpPr>
            <p:cNvPr id="2" name="Pil: femhörning 1"/>
            <p:cNvSpPr/>
            <p:nvPr/>
          </p:nvSpPr>
          <p:spPr>
            <a:xfrm>
              <a:off x="8491112" y="2030932"/>
              <a:ext cx="1268963"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rgbClr val="EE7203"/>
                  </a:solidFill>
                </a:rPr>
                <a:t>Grooming</a:t>
              </a:r>
              <a:endParaRPr lang="sv-SE" dirty="0">
                <a:solidFill>
                  <a:srgbClr val="EE7203"/>
                </a:solidFill>
              </a:endParaRPr>
            </a:p>
          </p:txBody>
        </p:sp>
        <p:cxnSp>
          <p:nvCxnSpPr>
            <p:cNvPr id="22" name="Rak koppling 21"/>
            <p:cNvCxnSpPr>
              <a:cxnSpLocks/>
            </p:cNvCxnSpPr>
            <p:nvPr/>
          </p:nvCxnSpPr>
          <p:spPr>
            <a:xfrm>
              <a:off x="9125594" y="2416045"/>
              <a:ext cx="6202" cy="14078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upp 9"/>
          <p:cNvGrpSpPr/>
          <p:nvPr/>
        </p:nvGrpSpPr>
        <p:grpSpPr>
          <a:xfrm>
            <a:off x="4938529" y="1856958"/>
            <a:ext cx="1268963" cy="1524387"/>
            <a:chOff x="6896071" y="1737306"/>
            <a:chExt cx="1268963" cy="1524387"/>
          </a:xfrm>
        </p:grpSpPr>
        <p:sp>
          <p:nvSpPr>
            <p:cNvPr id="24" name="Pil: femhörning 23"/>
            <p:cNvSpPr/>
            <p:nvPr/>
          </p:nvSpPr>
          <p:spPr>
            <a:xfrm flipH="1">
              <a:off x="6896071" y="1737306"/>
              <a:ext cx="1268963"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Mobbning</a:t>
              </a:r>
            </a:p>
          </p:txBody>
        </p:sp>
        <p:cxnSp>
          <p:nvCxnSpPr>
            <p:cNvPr id="28" name="Rak koppling 27"/>
            <p:cNvCxnSpPr>
              <a:cxnSpLocks/>
            </p:cNvCxnSpPr>
            <p:nvPr/>
          </p:nvCxnSpPr>
          <p:spPr>
            <a:xfrm>
              <a:off x="7601228" y="2125463"/>
              <a:ext cx="0" cy="11362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p:cNvGrpSpPr/>
          <p:nvPr/>
        </p:nvGrpSpPr>
        <p:grpSpPr>
          <a:xfrm>
            <a:off x="6434990" y="1814619"/>
            <a:ext cx="1268963" cy="1807799"/>
            <a:chOff x="8643512" y="2168456"/>
            <a:chExt cx="1268963" cy="1807799"/>
          </a:xfrm>
        </p:grpSpPr>
        <p:sp>
          <p:nvSpPr>
            <p:cNvPr id="25" name="Pil: femhörning 24"/>
            <p:cNvSpPr/>
            <p:nvPr/>
          </p:nvSpPr>
          <p:spPr>
            <a:xfrm flipH="1">
              <a:off x="8643512" y="2168456"/>
              <a:ext cx="1268963"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Miljö</a:t>
              </a:r>
            </a:p>
          </p:txBody>
        </p:sp>
        <p:cxnSp>
          <p:nvCxnSpPr>
            <p:cNvPr id="29" name="Rak koppling 28"/>
            <p:cNvCxnSpPr>
              <a:cxnSpLocks/>
            </p:cNvCxnSpPr>
            <p:nvPr/>
          </p:nvCxnSpPr>
          <p:spPr>
            <a:xfrm>
              <a:off x="9361884" y="2568445"/>
              <a:ext cx="6202" cy="14078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p:cNvGrpSpPr/>
          <p:nvPr/>
        </p:nvGrpSpPr>
        <p:grpSpPr>
          <a:xfrm>
            <a:off x="8966606" y="2462640"/>
            <a:ext cx="1629776" cy="1807799"/>
            <a:chOff x="6304258" y="4059971"/>
            <a:chExt cx="1629776" cy="1807799"/>
          </a:xfrm>
        </p:grpSpPr>
        <p:sp>
          <p:nvSpPr>
            <p:cNvPr id="27" name="Pil: femhörning 26"/>
            <p:cNvSpPr/>
            <p:nvPr/>
          </p:nvSpPr>
          <p:spPr>
            <a:xfrm>
              <a:off x="6304258" y="4059971"/>
              <a:ext cx="1629776"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Psykisk ohälsa</a:t>
              </a:r>
            </a:p>
          </p:txBody>
        </p:sp>
        <p:cxnSp>
          <p:nvCxnSpPr>
            <p:cNvPr id="30" name="Rak koppling 29"/>
            <p:cNvCxnSpPr>
              <a:cxnSpLocks/>
            </p:cNvCxnSpPr>
            <p:nvPr/>
          </p:nvCxnSpPr>
          <p:spPr>
            <a:xfrm>
              <a:off x="7049862" y="4459960"/>
              <a:ext cx="6202" cy="14078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upp 17"/>
          <p:cNvGrpSpPr/>
          <p:nvPr/>
        </p:nvGrpSpPr>
        <p:grpSpPr>
          <a:xfrm>
            <a:off x="7815075" y="2045873"/>
            <a:ext cx="1268963" cy="1807799"/>
            <a:chOff x="9014998" y="2473256"/>
            <a:chExt cx="1268963" cy="1807799"/>
          </a:xfrm>
        </p:grpSpPr>
        <p:sp>
          <p:nvSpPr>
            <p:cNvPr id="26" name="Pil: femhörning 25"/>
            <p:cNvSpPr/>
            <p:nvPr/>
          </p:nvSpPr>
          <p:spPr>
            <a:xfrm>
              <a:off x="9014998" y="2473256"/>
              <a:ext cx="1268963"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Hälsa</a:t>
              </a:r>
            </a:p>
          </p:txBody>
        </p:sp>
        <p:cxnSp>
          <p:nvCxnSpPr>
            <p:cNvPr id="31" name="Rak koppling 30"/>
            <p:cNvCxnSpPr>
              <a:cxnSpLocks/>
            </p:cNvCxnSpPr>
            <p:nvPr/>
          </p:nvCxnSpPr>
          <p:spPr>
            <a:xfrm>
              <a:off x="9582794" y="2873245"/>
              <a:ext cx="6202" cy="14078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upp 36"/>
          <p:cNvGrpSpPr/>
          <p:nvPr/>
        </p:nvGrpSpPr>
        <p:grpSpPr>
          <a:xfrm>
            <a:off x="9918735" y="3392728"/>
            <a:ext cx="1629776" cy="1662994"/>
            <a:chOff x="6304258" y="4059971"/>
            <a:chExt cx="1629776" cy="1662994"/>
          </a:xfrm>
        </p:grpSpPr>
        <p:sp>
          <p:nvSpPr>
            <p:cNvPr id="40" name="Pil: femhörning 39"/>
            <p:cNvSpPr/>
            <p:nvPr/>
          </p:nvSpPr>
          <p:spPr>
            <a:xfrm>
              <a:off x="6304258" y="4059971"/>
              <a:ext cx="1629776" cy="399989"/>
            </a:xfrm>
            <a:prstGeom prst="homePlat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EE7203"/>
                  </a:solidFill>
                </a:rPr>
                <a:t>Opinion</a:t>
              </a:r>
            </a:p>
          </p:txBody>
        </p:sp>
        <p:cxnSp>
          <p:nvCxnSpPr>
            <p:cNvPr id="41" name="Rak koppling 40"/>
            <p:cNvCxnSpPr>
              <a:cxnSpLocks/>
            </p:cNvCxnSpPr>
            <p:nvPr/>
          </p:nvCxnSpPr>
          <p:spPr>
            <a:xfrm>
              <a:off x="7049862" y="4459960"/>
              <a:ext cx="0" cy="12630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upp 41"/>
          <p:cNvGrpSpPr/>
          <p:nvPr/>
        </p:nvGrpSpPr>
        <p:grpSpPr>
          <a:xfrm>
            <a:off x="163544" y="5090314"/>
            <a:ext cx="3550222" cy="1788658"/>
            <a:chOff x="41326" y="5078972"/>
            <a:chExt cx="3550222" cy="1788658"/>
          </a:xfrm>
        </p:grpSpPr>
        <p:pic>
          <p:nvPicPr>
            <p:cNvPr id="43" name="Bildobjekt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1" y="5078972"/>
              <a:ext cx="3148207" cy="1788658"/>
            </a:xfrm>
            <a:prstGeom prst="rect">
              <a:avLst/>
            </a:prstGeom>
          </p:spPr>
        </p:pic>
        <p:sp>
          <p:nvSpPr>
            <p:cNvPr id="44" name="textruta 43"/>
            <p:cNvSpPr txBox="1">
              <a:spLocks noChangeAspect="1"/>
            </p:cNvSpPr>
            <p:nvPr/>
          </p:nvSpPr>
          <p:spPr>
            <a:xfrm>
              <a:off x="671407" y="5346472"/>
              <a:ext cx="2707930" cy="1223412"/>
            </a:xfrm>
            <a:prstGeom prst="rect">
              <a:avLst/>
            </a:prstGeom>
            <a:noFill/>
          </p:spPr>
          <p:txBody>
            <a:bodyPr wrap="square" rtlCol="0">
              <a:spAutoFit/>
            </a:bodyPr>
            <a:lstStyle/>
            <a:p>
              <a:pPr>
                <a:lnSpc>
                  <a:spcPct val="150000"/>
                </a:lnSpc>
              </a:pPr>
              <a:r>
                <a:rPr lang="sv-SE" sz="700" b="1" spc="300" dirty="0">
                  <a:solidFill>
                    <a:schemeClr val="bg1"/>
                  </a:solidFill>
                  <a:latin typeface="chalkboard" panose="03000600000000000000" pitchFamily="66" charset="0"/>
                </a:rPr>
                <a:t>50 procent av alla </a:t>
              </a:r>
              <a:br>
                <a:rPr lang="sv-SE" sz="700" b="1" spc="300" dirty="0">
                  <a:solidFill>
                    <a:schemeClr val="bg1"/>
                  </a:solidFill>
                  <a:latin typeface="chalkboard" panose="03000600000000000000" pitchFamily="66" charset="0"/>
                </a:rPr>
              </a:br>
              <a:r>
                <a:rPr lang="sv-SE" sz="700" b="1" spc="300" dirty="0">
                  <a:solidFill>
                    <a:schemeClr val="bg1"/>
                  </a:solidFill>
                  <a:latin typeface="chalkboard" panose="03000600000000000000" pitchFamily="66" charset="0"/>
                </a:rPr>
                <a:t>15 </a:t>
              </a:r>
              <a:r>
                <a:rPr lang="sv-SE" sz="700" b="1" spc="300" dirty="0" err="1">
                  <a:solidFill>
                    <a:schemeClr val="bg1"/>
                  </a:solidFill>
                  <a:latin typeface="chalkboard" panose="03000600000000000000" pitchFamily="66" charset="0"/>
                </a:rPr>
                <a:t>ariga</a:t>
              </a:r>
              <a:r>
                <a:rPr lang="sv-SE" sz="700" b="1" spc="300" dirty="0">
                  <a:solidFill>
                    <a:schemeClr val="bg1"/>
                  </a:solidFill>
                  <a:latin typeface="chalkboard" panose="03000600000000000000" pitchFamily="66" charset="0"/>
                </a:rPr>
                <a:t>  flickor har blivit utsatta for </a:t>
              </a:r>
              <a:r>
                <a:rPr lang="sv-SE" sz="700" b="1" spc="300" dirty="0" err="1">
                  <a:solidFill>
                    <a:schemeClr val="bg1"/>
                  </a:solidFill>
                  <a:latin typeface="chalkboard" panose="03000600000000000000" pitchFamily="66" charset="0"/>
                </a:rPr>
                <a:t>grooming</a:t>
              </a:r>
              <a:r>
                <a:rPr lang="sv-SE" sz="700" b="1" spc="300" dirty="0">
                  <a:solidFill>
                    <a:schemeClr val="bg1"/>
                  </a:solidFill>
                  <a:latin typeface="chalkboard" panose="03000600000000000000" pitchFamily="66" charset="0"/>
                </a:rPr>
                <a:t> och andra sexuella trakasserier av vuxna</a:t>
              </a:r>
            </a:p>
          </p:txBody>
        </p:sp>
        <p:pic>
          <p:nvPicPr>
            <p:cNvPr id="45" name="Bildobjekt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6" y="5723130"/>
              <a:ext cx="630081" cy="1144500"/>
            </a:xfrm>
            <a:prstGeom prst="rect">
              <a:avLst/>
            </a:prstGeom>
          </p:spPr>
        </p:pic>
        <p:pic>
          <p:nvPicPr>
            <p:cNvPr id="46" name="Bildobjekt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135" y="5553331"/>
              <a:ext cx="23447" cy="38940"/>
            </a:xfrm>
            <a:prstGeom prst="rect">
              <a:avLst/>
            </a:prstGeom>
          </p:spPr>
        </p:pic>
        <p:grpSp>
          <p:nvGrpSpPr>
            <p:cNvPr id="47" name="Grupp 46"/>
            <p:cNvGrpSpPr/>
            <p:nvPr/>
          </p:nvGrpSpPr>
          <p:grpSpPr>
            <a:xfrm>
              <a:off x="2537577" y="5706508"/>
              <a:ext cx="80568" cy="42126"/>
              <a:chOff x="2582187" y="5630113"/>
              <a:chExt cx="85402" cy="44654"/>
            </a:xfrm>
          </p:grpSpPr>
          <p:pic>
            <p:nvPicPr>
              <p:cNvPr id="49" name="Bildobjekt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735" y="5630113"/>
                <a:ext cx="24854" cy="41276"/>
              </a:xfrm>
              <a:prstGeom prst="rect">
                <a:avLst/>
              </a:prstGeom>
            </p:spPr>
          </p:pic>
          <p:pic>
            <p:nvPicPr>
              <p:cNvPr id="50" name="Bildobjekt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187" y="5633491"/>
                <a:ext cx="24854" cy="41276"/>
              </a:xfrm>
              <a:prstGeom prst="rect">
                <a:avLst/>
              </a:prstGeom>
            </p:spPr>
          </p:pic>
        </p:grpSp>
        <p:sp>
          <p:nvSpPr>
            <p:cNvPr id="48" name="textruta 47"/>
            <p:cNvSpPr txBox="1"/>
            <p:nvPr/>
          </p:nvSpPr>
          <p:spPr>
            <a:xfrm rot="5400000">
              <a:off x="865473" y="5585648"/>
              <a:ext cx="206499" cy="138499"/>
            </a:xfrm>
            <a:prstGeom prst="rect">
              <a:avLst/>
            </a:prstGeom>
            <a:noFill/>
          </p:spPr>
          <p:txBody>
            <a:bodyPr wrap="square" rtlCol="0">
              <a:spAutoFit/>
            </a:bodyPr>
            <a:lstStyle/>
            <a:p>
              <a:r>
                <a:rPr lang="sv-SE" sz="300" dirty="0">
                  <a:solidFill>
                    <a:schemeClr val="bg1"/>
                  </a:solidFill>
                  <a:latin typeface="chalkboard" panose="03000600000000000000" pitchFamily="66" charset="0"/>
                </a:rPr>
                <a:t>l</a:t>
              </a:r>
            </a:p>
          </p:txBody>
        </p:sp>
      </p:grpSp>
    </p:spTree>
    <p:extLst>
      <p:ext uri="{BB962C8B-B14F-4D97-AF65-F5344CB8AC3E}">
        <p14:creationId xmlns:p14="http://schemas.microsoft.com/office/powerpoint/2010/main" val="399520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3000"/>
                                        <p:tgtEl>
                                          <p:spTgt spid="19"/>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par>
                          <p:cTn id="32" fill="hold">
                            <p:stCondLst>
                              <p:cond delay="9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par>
                          <p:cTn id="40" fill="hold">
                            <p:stCondLst>
                              <p:cond delay="110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ihandsfigur: Form 4"/>
          <p:cNvSpPr/>
          <p:nvPr/>
        </p:nvSpPr>
        <p:spPr>
          <a:xfrm>
            <a:off x="302004" y="0"/>
            <a:ext cx="11189942"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5" name="Grupp 14"/>
          <p:cNvGrpSpPr/>
          <p:nvPr/>
        </p:nvGrpSpPr>
        <p:grpSpPr>
          <a:xfrm>
            <a:off x="5665585" y="945502"/>
            <a:ext cx="3758150" cy="2128747"/>
            <a:chOff x="5665585" y="937113"/>
            <a:chExt cx="3758150" cy="2128747"/>
          </a:xfrm>
        </p:grpSpPr>
        <p:sp>
          <p:nvSpPr>
            <p:cNvPr id="6" name="Pratbubbla: rektangel med rundade hörn 5"/>
            <p:cNvSpPr/>
            <p:nvPr/>
          </p:nvSpPr>
          <p:spPr>
            <a:xfrm flipH="1">
              <a:off x="5665585" y="937113"/>
              <a:ext cx="3758150" cy="1647378"/>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t>Skolsituationen i Sverige måste förbättras. </a:t>
              </a:r>
              <a:br>
                <a:rPr lang="sv-SE" sz="1400" dirty="0"/>
              </a:br>
              <a:r>
                <a:rPr lang="sv-SE" sz="1400" dirty="0"/>
                <a:t>Aktiv Skola är en stiftelse som verkar för lika villkor för alla barn oavsett var i landet man bor. Vi har sakkunniga på varje område och kan kostnadsfritt erbjuda utbildningsmaterial till Sveriges alla skolor, och blir på det sättet den extraresurs som skolan sällan har råd med.</a:t>
              </a:r>
              <a:endParaRPr lang="sv-SE" sz="1100" dirty="0">
                <a:latin typeface="Avenir LT 35 Light" panose="020B0303020000020003" pitchFamily="34" charset="0"/>
              </a:endParaRPr>
            </a:p>
          </p:txBody>
        </p:sp>
        <p:sp>
          <p:nvSpPr>
            <p:cNvPr id="4" name="Ellips 3"/>
            <p:cNvSpPr/>
            <p:nvPr/>
          </p:nvSpPr>
          <p:spPr>
            <a:xfrm>
              <a:off x="8267722" y="2956803"/>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11" name="Grupp 10"/>
          <p:cNvGrpSpPr/>
          <p:nvPr/>
        </p:nvGrpSpPr>
        <p:grpSpPr>
          <a:xfrm>
            <a:off x="8584523" y="5078972"/>
            <a:ext cx="3559852" cy="1799999"/>
            <a:chOff x="8584523" y="5078972"/>
            <a:chExt cx="3559852" cy="1799999"/>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523" y="5078972"/>
              <a:ext cx="3148207" cy="1788657"/>
            </a:xfrm>
            <a:prstGeom prst="rect">
              <a:avLst/>
            </a:prstGeom>
          </p:spPr>
        </p:pic>
        <p:sp>
          <p:nvSpPr>
            <p:cNvPr id="13" name="textruta 12"/>
            <p:cNvSpPr txBox="1"/>
            <p:nvPr/>
          </p:nvSpPr>
          <p:spPr>
            <a:xfrm>
              <a:off x="8949933" y="5409958"/>
              <a:ext cx="2697718" cy="699107"/>
            </a:xfrm>
            <a:prstGeom prst="rect">
              <a:avLst/>
            </a:prstGeom>
            <a:noFill/>
          </p:spPr>
          <p:txBody>
            <a:bodyPr wrap="square" rtlCol="0">
              <a:spAutoFit/>
            </a:bodyPr>
            <a:lstStyle/>
            <a:p>
              <a:pPr>
                <a:lnSpc>
                  <a:spcPct val="150000"/>
                </a:lnSpc>
              </a:pPr>
              <a:r>
                <a:rPr lang="sv-SE" sz="800" b="1" spc="300" dirty="0">
                  <a:solidFill>
                    <a:schemeClr val="bg1"/>
                  </a:solidFill>
                  <a:latin typeface="chalkboard" panose="03000600000000000000" pitchFamily="66" charset="0"/>
                </a:rPr>
                <a:t>Var tredje ung har blivit utsatt for </a:t>
              </a:r>
              <a:r>
                <a:rPr lang="sv-SE" sz="800" b="1" spc="300" dirty="0" err="1">
                  <a:solidFill>
                    <a:schemeClr val="bg1"/>
                  </a:solidFill>
                  <a:latin typeface="chalkboard" panose="03000600000000000000" pitchFamily="66" charset="0"/>
                </a:rPr>
                <a:t>krankningar</a:t>
              </a:r>
              <a:r>
                <a:rPr lang="sv-SE" sz="800" b="1" spc="300" dirty="0">
                  <a:solidFill>
                    <a:schemeClr val="bg1"/>
                  </a:solidFill>
                  <a:latin typeface="chalkboard" panose="03000600000000000000" pitchFamily="66" charset="0"/>
                </a:rPr>
                <a:t> </a:t>
              </a:r>
              <a:r>
                <a:rPr lang="sv-SE" sz="800" b="1" spc="300" dirty="0" err="1">
                  <a:solidFill>
                    <a:schemeClr val="bg1"/>
                  </a:solidFill>
                  <a:latin typeface="chalkboard" panose="03000600000000000000" pitchFamily="66" charset="0"/>
                </a:rPr>
                <a:t>pa</a:t>
              </a:r>
              <a:r>
                <a:rPr lang="sv-SE" sz="800" b="1" spc="300" dirty="0">
                  <a:solidFill>
                    <a:schemeClr val="bg1"/>
                  </a:solidFill>
                  <a:latin typeface="chalkboard" panose="03000600000000000000" pitchFamily="66" charset="0"/>
                </a:rPr>
                <a:t> </a:t>
              </a:r>
              <a:r>
                <a:rPr lang="sv-SE" sz="800" b="1" spc="300" dirty="0" err="1">
                  <a:solidFill>
                    <a:schemeClr val="bg1"/>
                  </a:solidFill>
                  <a:latin typeface="chalkboard" panose="03000600000000000000" pitchFamily="66" charset="0"/>
                </a:rPr>
                <a:t>natet</a:t>
              </a:r>
              <a:r>
                <a:rPr lang="sv-SE" sz="800" b="1" spc="300" dirty="0">
                  <a:solidFill>
                    <a:schemeClr val="bg1"/>
                  </a:solidFill>
                  <a:latin typeface="chalkboard" panose="03000600000000000000" pitchFamily="66" charset="0"/>
                </a:rPr>
                <a:t> det senaste aret</a:t>
              </a:r>
            </a:p>
          </p:txBody>
        </p:sp>
        <p:pic>
          <p:nvPicPr>
            <p:cNvPr id="20" name="Bildobjekt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257" y="5783949"/>
              <a:ext cx="637118" cy="1095022"/>
            </a:xfrm>
            <a:prstGeom prst="rect">
              <a:avLst/>
            </a:prstGeom>
          </p:spPr>
        </p:pic>
        <p:grpSp>
          <p:nvGrpSpPr>
            <p:cNvPr id="3" name="Grupp 2"/>
            <p:cNvGrpSpPr/>
            <p:nvPr/>
          </p:nvGrpSpPr>
          <p:grpSpPr>
            <a:xfrm>
              <a:off x="9367515" y="5821106"/>
              <a:ext cx="92486" cy="38940"/>
              <a:chOff x="9334467" y="5801828"/>
              <a:chExt cx="92486" cy="38940"/>
            </a:xfrm>
          </p:grpSpPr>
          <p:pic>
            <p:nvPicPr>
              <p:cNvPr id="23" name="Bildobjekt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467" y="5801828"/>
                <a:ext cx="23120" cy="38940"/>
              </a:xfrm>
              <a:prstGeom prst="rect">
                <a:avLst/>
              </a:prstGeom>
            </p:spPr>
          </p:pic>
          <p:pic>
            <p:nvPicPr>
              <p:cNvPr id="24" name="Bildobjekt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3833" y="5801828"/>
                <a:ext cx="23120" cy="38940"/>
              </a:xfrm>
              <a:prstGeom prst="rect">
                <a:avLst/>
              </a:prstGeom>
            </p:spPr>
          </p:pic>
        </p:grpSp>
        <p:grpSp>
          <p:nvGrpSpPr>
            <p:cNvPr id="7" name="Grupp 6"/>
            <p:cNvGrpSpPr/>
            <p:nvPr/>
          </p:nvGrpSpPr>
          <p:grpSpPr>
            <a:xfrm>
              <a:off x="10862006" y="5637602"/>
              <a:ext cx="92487" cy="38940"/>
              <a:chOff x="10307642" y="5860887"/>
              <a:chExt cx="85505" cy="36000"/>
            </a:xfrm>
          </p:grpSpPr>
          <p:pic>
            <p:nvPicPr>
              <p:cNvPr id="25" name="Bildobjekt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7642" y="5860887"/>
                <a:ext cx="21375" cy="36000"/>
              </a:xfrm>
              <a:prstGeom prst="rect">
                <a:avLst/>
              </a:prstGeom>
            </p:spPr>
          </p:pic>
          <p:pic>
            <p:nvPicPr>
              <p:cNvPr id="26" name="Bildobjekt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772" y="5860887"/>
                <a:ext cx="21375" cy="36000"/>
              </a:xfrm>
              <a:prstGeom prst="rect">
                <a:avLst/>
              </a:prstGeom>
            </p:spPr>
          </p:pic>
        </p:grpSp>
        <p:pic>
          <p:nvPicPr>
            <p:cNvPr id="27" name="Bildobjekt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7146" y="6144051"/>
              <a:ext cx="23120" cy="38940"/>
            </a:xfrm>
            <a:prstGeom prst="rect">
              <a:avLst/>
            </a:prstGeom>
          </p:spPr>
        </p:pic>
        <p:grpSp>
          <p:nvGrpSpPr>
            <p:cNvPr id="31" name="Grupp 30"/>
            <p:cNvGrpSpPr/>
            <p:nvPr/>
          </p:nvGrpSpPr>
          <p:grpSpPr>
            <a:xfrm>
              <a:off x="9240069" y="6016711"/>
              <a:ext cx="92486" cy="38941"/>
              <a:chOff x="9235692" y="5988171"/>
              <a:chExt cx="85504" cy="36001"/>
            </a:xfrm>
          </p:grpSpPr>
          <p:pic>
            <p:nvPicPr>
              <p:cNvPr id="29" name="Bildobjekt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5692" y="5988172"/>
                <a:ext cx="21375" cy="36000"/>
              </a:xfrm>
              <a:prstGeom prst="rect">
                <a:avLst/>
              </a:prstGeom>
            </p:spPr>
          </p:pic>
          <p:pic>
            <p:nvPicPr>
              <p:cNvPr id="30" name="Bildobjekt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21" y="5988171"/>
                <a:ext cx="21375" cy="36000"/>
              </a:xfrm>
              <a:prstGeom prst="rect">
                <a:avLst/>
              </a:prstGeom>
            </p:spPr>
          </p:pic>
        </p:grpSp>
        <p:pic>
          <p:nvPicPr>
            <p:cNvPr id="32" name="Bildobjekt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8250" y="5825511"/>
              <a:ext cx="23120" cy="38940"/>
            </a:xfrm>
            <a:prstGeom prst="rect">
              <a:avLst/>
            </a:prstGeom>
          </p:spPr>
        </p:pic>
        <p:pic>
          <p:nvPicPr>
            <p:cNvPr id="33" name="Bildobjekt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258" y="6184947"/>
              <a:ext cx="23120" cy="38940"/>
            </a:xfrm>
            <a:prstGeom prst="rect">
              <a:avLst/>
            </a:prstGeom>
          </p:spPr>
        </p:pic>
      </p:grpSp>
      <p:grpSp>
        <p:nvGrpSpPr>
          <p:cNvPr id="9" name="Grupp 8"/>
          <p:cNvGrpSpPr/>
          <p:nvPr/>
        </p:nvGrpSpPr>
        <p:grpSpPr>
          <a:xfrm>
            <a:off x="2127533" y="3750996"/>
            <a:ext cx="4488110" cy="2252015"/>
            <a:chOff x="2127533" y="3750996"/>
            <a:chExt cx="4488110" cy="2252015"/>
          </a:xfrm>
        </p:grpSpPr>
        <p:sp>
          <p:nvSpPr>
            <p:cNvPr id="18" name="Ellips 17"/>
            <p:cNvSpPr/>
            <p:nvPr/>
          </p:nvSpPr>
          <p:spPr>
            <a:xfrm>
              <a:off x="3380022" y="3750996"/>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Pratbubbla: rektangel med rundade hörn 21"/>
            <p:cNvSpPr/>
            <p:nvPr/>
          </p:nvSpPr>
          <p:spPr>
            <a:xfrm flipV="1">
              <a:off x="2127533" y="4241743"/>
              <a:ext cx="4488110" cy="1761268"/>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100" dirty="0">
                <a:solidFill>
                  <a:schemeClr val="bg1"/>
                </a:solidFill>
                <a:latin typeface="Avenir LT 35 Light" panose="020B0303020000020003" pitchFamily="34" charset="0"/>
              </a:endParaRPr>
            </a:p>
          </p:txBody>
        </p:sp>
        <p:sp>
          <p:nvSpPr>
            <p:cNvPr id="8" name="Rektangel 7"/>
            <p:cNvSpPr/>
            <p:nvPr/>
          </p:nvSpPr>
          <p:spPr>
            <a:xfrm>
              <a:off x="2226250" y="4339365"/>
              <a:ext cx="4326328" cy="1600438"/>
            </a:xfrm>
            <a:prstGeom prst="rect">
              <a:avLst/>
            </a:prstGeom>
          </p:spPr>
          <p:txBody>
            <a:bodyPr wrap="square">
              <a:spAutoFit/>
            </a:bodyPr>
            <a:lstStyle/>
            <a:p>
              <a:r>
                <a:rPr lang="sv-SE" sz="1400" dirty="0">
                  <a:solidFill>
                    <a:schemeClr val="bg1"/>
                  </a:solidFill>
                </a:rPr>
                <a:t>Vi har valt att fokusera på områden som mobbning, miljö, hälsa, ohälsa, </a:t>
              </a:r>
              <a:r>
                <a:rPr lang="sv-SE" sz="1400" dirty="0" err="1">
                  <a:solidFill>
                    <a:schemeClr val="bg1"/>
                  </a:solidFill>
                </a:rPr>
                <a:t>grooming</a:t>
              </a:r>
              <a:r>
                <a:rPr lang="sv-SE" sz="1400" dirty="0">
                  <a:solidFill>
                    <a:schemeClr val="bg1"/>
                  </a:solidFill>
                </a:rPr>
                <a:t>, droger och opinion. </a:t>
              </a:r>
              <a:br>
                <a:rPr lang="sv-SE" sz="1400" dirty="0">
                  <a:solidFill>
                    <a:schemeClr val="bg1"/>
                  </a:solidFill>
                </a:rPr>
              </a:br>
              <a:r>
                <a:rPr lang="sv-SE" sz="1400" dirty="0">
                  <a:solidFill>
                    <a:schemeClr val="bg1"/>
                  </a:solidFill>
                </a:rPr>
                <a:t>Vill man skapa en bättre skola går det inte att bortse från dessa områden som är starkt förenade med kunskapsinhämtning och elevernas möjligheter till en positiv utveckling. Men tyvärr kommer dessa frågor ofta i skymundan på grund av ekonomiska prioriteringar. </a:t>
              </a:r>
              <a:endParaRPr lang="sv-SE" sz="1100" dirty="0">
                <a:solidFill>
                  <a:schemeClr val="bg1"/>
                </a:solidFill>
                <a:latin typeface="Avenir LT 35 Light" panose="020B0303020000020003" pitchFamily="34" charset="0"/>
              </a:endParaRPr>
            </a:p>
          </p:txBody>
        </p:sp>
      </p:grpSp>
    </p:spTree>
    <p:extLst>
      <p:ext uri="{BB962C8B-B14F-4D97-AF65-F5344CB8AC3E}">
        <p14:creationId xmlns:p14="http://schemas.microsoft.com/office/powerpoint/2010/main" val="5877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0"/>
                                        <p:tgtEl>
                                          <p:spTgt spid="15"/>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0"/>
                                        <p:tgtEl>
                                          <p:spTgt spid="9"/>
                                        </p:tgtEl>
                                      </p:cBhvr>
                                    </p:animEffect>
                                  </p:childTnLst>
                                </p:cTn>
                              </p:par>
                            </p:childTnLst>
                          </p:cTn>
                        </p:par>
                        <p:par>
                          <p:cTn id="16" fill="hold">
                            <p:stCondLst>
                              <p:cond delay="1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Form 3"/>
          <p:cNvSpPr/>
          <p:nvPr/>
        </p:nvSpPr>
        <p:spPr>
          <a:xfrm flipH="1">
            <a:off x="257451" y="0"/>
            <a:ext cx="11008311"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p:cNvGrpSpPr/>
          <p:nvPr/>
        </p:nvGrpSpPr>
        <p:grpSpPr>
          <a:xfrm>
            <a:off x="3208759" y="1493822"/>
            <a:ext cx="3143346" cy="1697056"/>
            <a:chOff x="1389484" y="1268703"/>
            <a:chExt cx="2972869" cy="1550700"/>
          </a:xfrm>
        </p:grpSpPr>
        <p:sp>
          <p:nvSpPr>
            <p:cNvPr id="5" name="Pratbubbla: rektangel med rundade hörn 4"/>
            <p:cNvSpPr/>
            <p:nvPr/>
          </p:nvSpPr>
          <p:spPr>
            <a:xfrm>
              <a:off x="1389484" y="1268703"/>
              <a:ext cx="2972869" cy="1107581"/>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bg1"/>
                  </a:solidFill>
                  <a:latin typeface="Avenir LT 35 Light" panose="020B0303020000020003" pitchFamily="34" charset="0"/>
                </a:rPr>
                <a:t>Vi har en förtroendegrupp som består av personer inom olika yrkeskategorier. I gruppen finns bland annat polis, kurator, advokat och läkare. </a:t>
              </a:r>
            </a:p>
          </p:txBody>
        </p:sp>
        <p:sp>
          <p:nvSpPr>
            <p:cNvPr id="6" name="Ellips 5"/>
            <p:cNvSpPr/>
            <p:nvPr/>
          </p:nvSpPr>
          <p:spPr>
            <a:xfrm>
              <a:off x="2204777" y="2717075"/>
              <a:ext cx="109057" cy="1023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11" name="Grupp 10"/>
          <p:cNvGrpSpPr/>
          <p:nvPr/>
        </p:nvGrpSpPr>
        <p:grpSpPr>
          <a:xfrm>
            <a:off x="5414751" y="3437333"/>
            <a:ext cx="3054543" cy="1844881"/>
            <a:chOff x="6413041" y="3581604"/>
            <a:chExt cx="3054543" cy="1889268"/>
          </a:xfrm>
        </p:grpSpPr>
        <p:sp>
          <p:nvSpPr>
            <p:cNvPr id="10" name="Ellips 9"/>
            <p:cNvSpPr/>
            <p:nvPr/>
          </p:nvSpPr>
          <p:spPr>
            <a:xfrm flipH="1">
              <a:off x="7240679" y="3581604"/>
              <a:ext cx="109716"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4" name="Grupp 13"/>
            <p:cNvGrpSpPr/>
            <p:nvPr/>
          </p:nvGrpSpPr>
          <p:grpSpPr>
            <a:xfrm>
              <a:off x="6413041" y="4063181"/>
              <a:ext cx="3054543" cy="1407691"/>
              <a:chOff x="2114121" y="3541712"/>
              <a:chExt cx="3204747" cy="1678458"/>
            </a:xfrm>
          </p:grpSpPr>
          <p:sp>
            <p:nvSpPr>
              <p:cNvPr id="12" name="Pratbubbla: rektangel med rundade hörn 11"/>
              <p:cNvSpPr/>
              <p:nvPr/>
            </p:nvSpPr>
            <p:spPr>
              <a:xfrm rot="10800000" flipH="1">
                <a:off x="2114121" y="3541712"/>
                <a:ext cx="3204743" cy="1678458"/>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latin typeface="Avenir LT 35 Light" panose="020B0303020000020003" pitchFamily="34" charset="0"/>
                </a:endParaRPr>
              </a:p>
            </p:txBody>
          </p:sp>
          <p:sp>
            <p:nvSpPr>
              <p:cNvPr id="13" name="textruta 12"/>
              <p:cNvSpPr txBox="1"/>
              <p:nvPr/>
            </p:nvSpPr>
            <p:spPr>
              <a:xfrm>
                <a:off x="2191687" y="3652616"/>
                <a:ext cx="3127181" cy="1394512"/>
              </a:xfrm>
              <a:prstGeom prst="rect">
                <a:avLst/>
              </a:prstGeom>
              <a:noFill/>
            </p:spPr>
            <p:txBody>
              <a:bodyPr wrap="square" rtlCol="0">
                <a:spAutoFit/>
              </a:bodyPr>
              <a:lstStyle/>
              <a:p>
                <a:r>
                  <a:rPr lang="sv-SE" sz="1400" dirty="0">
                    <a:solidFill>
                      <a:schemeClr val="bg1"/>
                    </a:solidFill>
                    <a:latin typeface="Avenir LT 35 Light" panose="020B0303020000020003" pitchFamily="34" charset="0"/>
                  </a:rPr>
                  <a:t>Föräldrar, lärare och annan skolpersonal är välkomna att höra av sig till förtroendegruppen med frågor som rör deras barn eller elever. Rådgivningen är kostnadsfri. </a:t>
                </a:r>
              </a:p>
            </p:txBody>
          </p:sp>
        </p:grpSp>
      </p:grpSp>
      <p:grpSp>
        <p:nvGrpSpPr>
          <p:cNvPr id="7" name="Grupp 6"/>
          <p:cNvGrpSpPr/>
          <p:nvPr/>
        </p:nvGrpSpPr>
        <p:grpSpPr>
          <a:xfrm>
            <a:off x="44281" y="5078972"/>
            <a:ext cx="3947787" cy="1791588"/>
            <a:chOff x="44281" y="5078972"/>
            <a:chExt cx="3947787" cy="1791588"/>
          </a:xfrm>
        </p:grpSpPr>
        <p:pic>
          <p:nvPicPr>
            <p:cNvPr id="22" name="Bildobjekt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80" y="5078972"/>
              <a:ext cx="3148207" cy="1788658"/>
            </a:xfrm>
            <a:prstGeom prst="rect">
              <a:avLst/>
            </a:prstGeom>
          </p:spPr>
        </p:pic>
        <p:sp>
          <p:nvSpPr>
            <p:cNvPr id="23" name="textruta 22"/>
            <p:cNvSpPr txBox="1"/>
            <p:nvPr/>
          </p:nvSpPr>
          <p:spPr>
            <a:xfrm>
              <a:off x="772440" y="5515815"/>
              <a:ext cx="2697719" cy="923330"/>
            </a:xfrm>
            <a:prstGeom prst="rect">
              <a:avLst/>
            </a:prstGeom>
            <a:noFill/>
          </p:spPr>
          <p:txBody>
            <a:bodyPr wrap="square" rtlCol="0">
              <a:spAutoFit/>
            </a:bodyPr>
            <a:lstStyle/>
            <a:p>
              <a:pPr>
                <a:lnSpc>
                  <a:spcPct val="150000"/>
                </a:lnSpc>
              </a:pPr>
              <a:r>
                <a:rPr lang="sv-SE" sz="900" b="1" spc="300" dirty="0">
                  <a:solidFill>
                    <a:schemeClr val="bg1"/>
                  </a:solidFill>
                  <a:latin typeface="chalkboard" panose="03000600000000000000" pitchFamily="66" charset="0"/>
                </a:rPr>
                <a:t>1 av 5 gymnasieelever har </a:t>
              </a:r>
              <a:r>
                <a:rPr lang="sv-SE" sz="900" b="1" spc="300" dirty="0" err="1">
                  <a:solidFill>
                    <a:schemeClr val="bg1"/>
                  </a:solidFill>
                  <a:latin typeface="chalkboard" panose="03000600000000000000" pitchFamily="66" charset="0"/>
                </a:rPr>
                <a:t>nagon</a:t>
              </a:r>
              <a:r>
                <a:rPr lang="sv-SE" sz="900" b="1" spc="300" dirty="0">
                  <a:solidFill>
                    <a:schemeClr val="bg1"/>
                  </a:solidFill>
                  <a:latin typeface="chalkboard" panose="03000600000000000000" pitchFamily="66" charset="0"/>
                </a:rPr>
                <a:t> </a:t>
              </a:r>
              <a:r>
                <a:rPr lang="sv-SE" sz="900" b="1" spc="300" dirty="0" err="1">
                  <a:solidFill>
                    <a:schemeClr val="bg1"/>
                  </a:solidFill>
                  <a:latin typeface="chalkboard" panose="03000600000000000000" pitchFamily="66" charset="0"/>
                </a:rPr>
                <a:t>gang</a:t>
              </a:r>
              <a:r>
                <a:rPr lang="sv-SE" sz="900" b="1" spc="300" dirty="0">
                  <a:solidFill>
                    <a:schemeClr val="bg1"/>
                  </a:solidFill>
                  <a:latin typeface="chalkboard" panose="03000600000000000000" pitchFamily="66" charset="0"/>
                </a:rPr>
                <a:t> </a:t>
              </a:r>
              <a:r>
                <a:rPr lang="sv-SE" sz="900" b="1" spc="300" dirty="0" err="1">
                  <a:solidFill>
                    <a:schemeClr val="bg1"/>
                  </a:solidFill>
                  <a:latin typeface="chalkboard" panose="03000600000000000000" pitchFamily="66" charset="0"/>
                </a:rPr>
                <a:t>anvant</a:t>
              </a:r>
              <a:r>
                <a:rPr lang="sv-SE" sz="900" b="1" spc="300" dirty="0">
                  <a:solidFill>
                    <a:schemeClr val="bg1"/>
                  </a:solidFill>
                  <a:latin typeface="chalkboard" panose="03000600000000000000" pitchFamily="66" charset="0"/>
                </a:rPr>
                <a:t> narkotika</a:t>
              </a:r>
            </a:p>
          </p:txBody>
        </p:sp>
        <p:pic>
          <p:nvPicPr>
            <p:cNvPr id="24" name="Bildobjekt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1" y="5723129"/>
              <a:ext cx="626979" cy="1144500"/>
            </a:xfrm>
            <a:prstGeom prst="rect">
              <a:avLst/>
            </a:prstGeom>
          </p:spPr>
        </p:pic>
        <p:pic>
          <p:nvPicPr>
            <p:cNvPr id="25" name="Bildobjekt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950" y="5792361"/>
              <a:ext cx="637118" cy="1078199"/>
            </a:xfrm>
            <a:prstGeom prst="rect">
              <a:avLst/>
            </a:prstGeom>
          </p:spPr>
        </p:pic>
        <p:pic>
          <p:nvPicPr>
            <p:cNvPr id="16" name="Bildobjekt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059" y="6188704"/>
              <a:ext cx="23120" cy="38940"/>
            </a:xfrm>
            <a:prstGeom prst="rect">
              <a:avLst/>
            </a:prstGeom>
          </p:spPr>
        </p:pic>
        <p:pic>
          <p:nvPicPr>
            <p:cNvPr id="17" name="Bildobjekt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426" y="6188704"/>
              <a:ext cx="23120" cy="38940"/>
            </a:xfrm>
            <a:prstGeom prst="rect">
              <a:avLst/>
            </a:prstGeom>
          </p:spPr>
        </p:pic>
        <p:pic>
          <p:nvPicPr>
            <p:cNvPr id="20" name="Bildobjekt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5315" y="5978014"/>
              <a:ext cx="23120" cy="38940"/>
            </a:xfrm>
            <a:prstGeom prst="rect">
              <a:avLst/>
            </a:prstGeom>
          </p:spPr>
        </p:pic>
        <p:pic>
          <p:nvPicPr>
            <p:cNvPr id="26" name="Bildobjekt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8069" y="5982752"/>
              <a:ext cx="23120" cy="38940"/>
            </a:xfrm>
            <a:prstGeom prst="rect">
              <a:avLst/>
            </a:prstGeom>
          </p:spPr>
        </p:pic>
      </p:grpSp>
    </p:spTree>
    <p:extLst>
      <p:ext uri="{BB962C8B-B14F-4D97-AF65-F5344CB8AC3E}">
        <p14:creationId xmlns:p14="http://schemas.microsoft.com/office/powerpoint/2010/main" val="24317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0"/>
                                        <p:tgtEl>
                                          <p:spTgt spid="9"/>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0"/>
                                        <p:tgtEl>
                                          <p:spTgt spid="11"/>
                                        </p:tgtEl>
                                      </p:cBhvr>
                                    </p:animEffect>
                                  </p:childTnLst>
                                </p:cTn>
                              </p:par>
                            </p:childTnLst>
                          </p:cTn>
                        </p:par>
                        <p:par>
                          <p:cTn id="16" fill="hold">
                            <p:stCondLst>
                              <p:cond delay="1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Form 3"/>
          <p:cNvSpPr/>
          <p:nvPr/>
        </p:nvSpPr>
        <p:spPr>
          <a:xfrm>
            <a:off x="302004" y="0"/>
            <a:ext cx="11189942"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p:cNvGrpSpPr/>
          <p:nvPr/>
        </p:nvGrpSpPr>
        <p:grpSpPr>
          <a:xfrm>
            <a:off x="3070934" y="3637247"/>
            <a:ext cx="3377685" cy="2490750"/>
            <a:chOff x="3070934" y="3647757"/>
            <a:chExt cx="3377685" cy="2490750"/>
          </a:xfrm>
        </p:grpSpPr>
        <p:sp>
          <p:nvSpPr>
            <p:cNvPr id="10" name="Ellips 9"/>
            <p:cNvSpPr/>
            <p:nvPr/>
          </p:nvSpPr>
          <p:spPr>
            <a:xfrm>
              <a:off x="3984707" y="3647757"/>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a:off x="3162301" y="4265476"/>
              <a:ext cx="3286318" cy="1815882"/>
            </a:xfrm>
            <a:prstGeom prst="rect">
              <a:avLst/>
            </a:prstGeom>
            <a:noFill/>
          </p:spPr>
          <p:txBody>
            <a:bodyPr wrap="square" rtlCol="0">
              <a:spAutoFit/>
            </a:bodyPr>
            <a:lstStyle/>
            <a:p>
              <a:r>
                <a:rPr lang="sv-SE" sz="1400" dirty="0">
                  <a:solidFill>
                    <a:schemeClr val="bg1"/>
                  </a:solidFill>
                  <a:latin typeface="Avenir LT 35 Light" panose="020B0303020000020003" pitchFamily="34" charset="0"/>
                </a:rPr>
                <a:t>Tillsammans med experter inom våra olika områden tar vi fram användarvänligt utbildningsmaterial som kan användas i undervisningen. Via Kunskapsbanken på vår hemsida kan skolpersonal ladda ner våra prisbelönta filmer, lärarhandledningar, lathundar och inspelade föreläsningar. </a:t>
              </a:r>
            </a:p>
          </p:txBody>
        </p:sp>
        <p:sp>
          <p:nvSpPr>
            <p:cNvPr id="17" name="Pratbubbla: rektangel med rundade hörn 16"/>
            <p:cNvSpPr/>
            <p:nvPr/>
          </p:nvSpPr>
          <p:spPr>
            <a:xfrm rot="10800000" flipH="1">
              <a:off x="3070934" y="4176422"/>
              <a:ext cx="3326334" cy="1962085"/>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200" dirty="0"/>
            </a:p>
          </p:txBody>
        </p:sp>
      </p:grpSp>
      <p:grpSp>
        <p:nvGrpSpPr>
          <p:cNvPr id="23" name="Grupp 22"/>
          <p:cNvGrpSpPr/>
          <p:nvPr/>
        </p:nvGrpSpPr>
        <p:grpSpPr>
          <a:xfrm>
            <a:off x="6533216" y="1347019"/>
            <a:ext cx="2910348" cy="1667459"/>
            <a:chOff x="6533216" y="1347019"/>
            <a:chExt cx="2910348" cy="1667459"/>
          </a:xfrm>
        </p:grpSpPr>
        <p:sp>
          <p:nvSpPr>
            <p:cNvPr id="5" name="Ellips 4"/>
            <p:cNvSpPr/>
            <p:nvPr/>
          </p:nvSpPr>
          <p:spPr>
            <a:xfrm>
              <a:off x="8551790" y="2905421"/>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Pratbubbla: rektangel med rundade hörn 19"/>
            <p:cNvSpPr/>
            <p:nvPr/>
          </p:nvSpPr>
          <p:spPr>
            <a:xfrm flipH="1">
              <a:off x="6533216" y="1347019"/>
              <a:ext cx="2910348" cy="1175600"/>
            </a:xfrm>
            <a:prstGeom prst="wedgeRoundRectCallou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latin typeface="Avenir LT 35 Light" panose="020B0303020000020003" pitchFamily="34" charset="0"/>
                </a:rPr>
                <a:t>Vi har kontaktpersoner på varje skola i hela Sverige, och tack vare dem har vi en god insyn i vad skolorna vill ha och behöver. </a:t>
              </a:r>
            </a:p>
          </p:txBody>
        </p:sp>
      </p:grpSp>
      <p:grpSp>
        <p:nvGrpSpPr>
          <p:cNvPr id="2" name="Grupp 1"/>
          <p:cNvGrpSpPr/>
          <p:nvPr/>
        </p:nvGrpSpPr>
        <p:grpSpPr>
          <a:xfrm>
            <a:off x="8216605" y="5090314"/>
            <a:ext cx="3550222" cy="1788658"/>
            <a:chOff x="8216605" y="5090314"/>
            <a:chExt cx="3550222" cy="1788658"/>
          </a:xfrm>
        </p:grpSpPr>
        <p:pic>
          <p:nvPicPr>
            <p:cNvPr id="19" name="Bildobjekt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620" y="5090314"/>
              <a:ext cx="3148207" cy="1788658"/>
            </a:xfrm>
            <a:prstGeom prst="rect">
              <a:avLst/>
            </a:prstGeom>
          </p:spPr>
        </p:pic>
        <p:sp>
          <p:nvSpPr>
            <p:cNvPr id="21" name="textruta 20"/>
            <p:cNvSpPr txBox="1">
              <a:spLocks noChangeAspect="1"/>
            </p:cNvSpPr>
            <p:nvPr/>
          </p:nvSpPr>
          <p:spPr>
            <a:xfrm>
              <a:off x="8875384" y="5305732"/>
              <a:ext cx="2707930" cy="1227259"/>
            </a:xfrm>
            <a:prstGeom prst="rect">
              <a:avLst/>
            </a:prstGeom>
            <a:noFill/>
          </p:spPr>
          <p:txBody>
            <a:bodyPr wrap="square" rtlCol="0">
              <a:spAutoFit/>
            </a:bodyPr>
            <a:lstStyle/>
            <a:p>
              <a:pPr>
                <a:lnSpc>
                  <a:spcPct val="150000"/>
                </a:lnSpc>
              </a:pPr>
              <a:r>
                <a:rPr lang="sv-SE" sz="1000" b="1" spc="300" dirty="0">
                  <a:solidFill>
                    <a:schemeClr val="bg1"/>
                  </a:solidFill>
                  <a:latin typeface="chalkboard" panose="03000600000000000000" pitchFamily="66" charset="0"/>
                </a:rPr>
                <a:t>Var femte flicka i </a:t>
              </a:r>
              <a:r>
                <a:rPr lang="sv-SE" sz="1000" b="1" spc="300" dirty="0" err="1">
                  <a:solidFill>
                    <a:schemeClr val="bg1"/>
                  </a:solidFill>
                  <a:latin typeface="chalkboard" panose="03000600000000000000" pitchFamily="66" charset="0"/>
                </a:rPr>
                <a:t>arskurs</a:t>
              </a:r>
              <a:r>
                <a:rPr lang="sv-SE" sz="1000" b="1" spc="300" dirty="0">
                  <a:solidFill>
                    <a:schemeClr val="bg1"/>
                  </a:solidFill>
                  <a:latin typeface="chalkboard" panose="03000600000000000000" pitchFamily="66" charset="0"/>
                </a:rPr>
                <a:t> nio har </a:t>
              </a:r>
              <a:r>
                <a:rPr lang="sv-SE" sz="1000" b="1" spc="300" dirty="0" err="1">
                  <a:solidFill>
                    <a:schemeClr val="bg1"/>
                  </a:solidFill>
                  <a:latin typeface="chalkboard" panose="03000600000000000000" pitchFamily="66" charset="0"/>
                </a:rPr>
                <a:t>nagon</a:t>
              </a:r>
              <a:r>
                <a:rPr lang="sv-SE" sz="1000" b="1" spc="300" dirty="0">
                  <a:solidFill>
                    <a:schemeClr val="bg1"/>
                  </a:solidFill>
                  <a:latin typeface="chalkboard" panose="03000600000000000000" pitchFamily="66" charset="0"/>
                </a:rPr>
                <a:t> </a:t>
              </a:r>
              <a:r>
                <a:rPr lang="sv-SE" sz="1000" b="1" spc="300" dirty="0" err="1">
                  <a:solidFill>
                    <a:schemeClr val="bg1"/>
                  </a:solidFill>
                  <a:latin typeface="chalkboard" panose="03000600000000000000" pitchFamily="66" charset="0"/>
                </a:rPr>
                <a:t>gang</a:t>
              </a:r>
              <a:r>
                <a:rPr lang="sv-SE" sz="1000" b="1" spc="300" dirty="0">
                  <a:solidFill>
                    <a:schemeClr val="bg1"/>
                  </a:solidFill>
                  <a:latin typeface="chalkboard" panose="03000600000000000000" pitchFamily="66" charset="0"/>
                </a:rPr>
                <a:t> skadat sig </a:t>
              </a:r>
              <a:r>
                <a:rPr lang="sv-SE" sz="1000" b="1" spc="300" dirty="0" err="1">
                  <a:solidFill>
                    <a:schemeClr val="bg1"/>
                  </a:solidFill>
                  <a:latin typeface="chalkboard" panose="03000600000000000000" pitchFamily="66" charset="0"/>
                </a:rPr>
                <a:t>sjalv</a:t>
              </a:r>
              <a:r>
                <a:rPr lang="sv-SE" sz="1000" b="1" spc="300" dirty="0">
                  <a:solidFill>
                    <a:schemeClr val="bg1"/>
                  </a:solidFill>
                  <a:latin typeface="chalkboard" panose="03000600000000000000" pitchFamily="66" charset="0"/>
                </a:rPr>
                <a:t> medvetet</a:t>
              </a:r>
            </a:p>
          </p:txBody>
        </p:sp>
        <p:pic>
          <p:nvPicPr>
            <p:cNvPr id="22" name="Bildobjekt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605" y="5734472"/>
              <a:ext cx="630081" cy="1144500"/>
            </a:xfrm>
            <a:prstGeom prst="rect">
              <a:avLst/>
            </a:prstGeom>
          </p:spPr>
        </p:pic>
        <p:pic>
          <p:nvPicPr>
            <p:cNvPr id="24" name="Bildobjekt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654" y="5585598"/>
              <a:ext cx="23447" cy="38940"/>
            </a:xfrm>
            <a:prstGeom prst="rect">
              <a:avLst/>
            </a:prstGeom>
          </p:spPr>
        </p:pic>
        <p:grpSp>
          <p:nvGrpSpPr>
            <p:cNvPr id="25" name="Grupp 24"/>
            <p:cNvGrpSpPr/>
            <p:nvPr/>
          </p:nvGrpSpPr>
          <p:grpSpPr>
            <a:xfrm>
              <a:off x="10712863" y="5721050"/>
              <a:ext cx="159227" cy="135199"/>
              <a:chOff x="2582187" y="5633491"/>
              <a:chExt cx="168780" cy="143312"/>
            </a:xfrm>
          </p:grpSpPr>
          <p:pic>
            <p:nvPicPr>
              <p:cNvPr id="27" name="Bildobjekt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113" y="5735527"/>
                <a:ext cx="24854" cy="41276"/>
              </a:xfrm>
              <a:prstGeom prst="rect">
                <a:avLst/>
              </a:prstGeom>
            </p:spPr>
          </p:pic>
          <p:pic>
            <p:nvPicPr>
              <p:cNvPr id="28" name="Bildobjekt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187" y="5633491"/>
                <a:ext cx="24854" cy="41276"/>
              </a:xfrm>
              <a:prstGeom prst="rect">
                <a:avLst/>
              </a:prstGeom>
            </p:spPr>
          </p:pic>
        </p:grpSp>
        <p:sp>
          <p:nvSpPr>
            <p:cNvPr id="26" name="textruta 25"/>
            <p:cNvSpPr txBox="1"/>
            <p:nvPr/>
          </p:nvSpPr>
          <p:spPr>
            <a:xfrm rot="5400000">
              <a:off x="9127129" y="5652837"/>
              <a:ext cx="206499" cy="138499"/>
            </a:xfrm>
            <a:prstGeom prst="rect">
              <a:avLst/>
            </a:prstGeom>
            <a:noFill/>
          </p:spPr>
          <p:txBody>
            <a:bodyPr wrap="square" rtlCol="0">
              <a:spAutoFit/>
            </a:bodyPr>
            <a:lstStyle/>
            <a:p>
              <a:r>
                <a:rPr lang="sv-SE" sz="300" dirty="0">
                  <a:solidFill>
                    <a:schemeClr val="bg1"/>
                  </a:solidFill>
                  <a:latin typeface="chalkboard" panose="03000600000000000000" pitchFamily="66" charset="0"/>
                </a:rPr>
                <a:t>l</a:t>
              </a:r>
            </a:p>
          </p:txBody>
        </p:sp>
        <p:pic>
          <p:nvPicPr>
            <p:cNvPr id="29" name="Bildobjekt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507" y="6051378"/>
              <a:ext cx="23120" cy="38940"/>
            </a:xfrm>
            <a:prstGeom prst="rect">
              <a:avLst/>
            </a:prstGeom>
          </p:spPr>
        </p:pic>
        <p:pic>
          <p:nvPicPr>
            <p:cNvPr id="30" name="Bildobjekt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4396" y="6051378"/>
              <a:ext cx="23120" cy="38940"/>
            </a:xfrm>
            <a:prstGeom prst="rect">
              <a:avLst/>
            </a:prstGeom>
          </p:spPr>
        </p:pic>
        <p:pic>
          <p:nvPicPr>
            <p:cNvPr id="33" name="Bildobjekt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7231" y="5825336"/>
              <a:ext cx="23120" cy="38940"/>
            </a:xfrm>
            <a:prstGeom prst="rect">
              <a:avLst/>
            </a:prstGeom>
          </p:spPr>
        </p:pic>
      </p:grpSp>
    </p:spTree>
    <p:extLst>
      <p:ext uri="{BB962C8B-B14F-4D97-AF65-F5344CB8AC3E}">
        <p14:creationId xmlns:p14="http://schemas.microsoft.com/office/powerpoint/2010/main" val="42814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0"/>
                                        <p:tgtEl>
                                          <p:spTgt spid="23"/>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0"/>
                                        <p:tgtEl>
                                          <p:spTgt spid="9"/>
                                        </p:tgtEl>
                                      </p:cBhvr>
                                    </p:animEffect>
                                  </p:childTnLst>
                                </p:cTn>
                              </p:par>
                            </p:childTnLst>
                          </p:cTn>
                        </p:par>
                        <p:par>
                          <p:cTn id="16" fill="hold">
                            <p:stCondLst>
                              <p:cond delay="1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ihandsfigur: Form 43"/>
          <p:cNvSpPr/>
          <p:nvPr/>
        </p:nvSpPr>
        <p:spPr>
          <a:xfrm flipH="1">
            <a:off x="257451" y="0"/>
            <a:ext cx="11008311"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upp 40"/>
          <p:cNvGrpSpPr/>
          <p:nvPr/>
        </p:nvGrpSpPr>
        <p:grpSpPr>
          <a:xfrm>
            <a:off x="1453940" y="1327724"/>
            <a:ext cx="3161490" cy="1671126"/>
            <a:chOff x="1935274" y="2174451"/>
            <a:chExt cx="3161490" cy="1671126"/>
          </a:xfrm>
        </p:grpSpPr>
        <p:cxnSp>
          <p:nvCxnSpPr>
            <p:cNvPr id="30" name="Rak koppling 29"/>
            <p:cNvCxnSpPr>
              <a:cxnSpLocks/>
            </p:cNvCxnSpPr>
            <p:nvPr/>
          </p:nvCxnSpPr>
          <p:spPr>
            <a:xfrm flipV="1">
              <a:off x="3516019" y="3105084"/>
              <a:ext cx="0" cy="626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llips 30"/>
            <p:cNvSpPr/>
            <p:nvPr/>
          </p:nvSpPr>
          <p:spPr>
            <a:xfrm>
              <a:off x="3461491" y="3736520"/>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textruta 31"/>
            <p:cNvSpPr txBox="1"/>
            <p:nvPr/>
          </p:nvSpPr>
          <p:spPr>
            <a:xfrm>
              <a:off x="1935274" y="2174451"/>
              <a:ext cx="3161490" cy="907941"/>
            </a:xfrm>
            <a:prstGeom prst="rect">
              <a:avLst/>
            </a:prstGeom>
            <a:noFill/>
          </p:spPr>
          <p:txBody>
            <a:bodyPr wrap="square" rtlCol="0">
              <a:spAutoFit/>
            </a:bodyPr>
            <a:lstStyle/>
            <a:p>
              <a:pPr algn="ctr"/>
              <a:r>
                <a:rPr lang="sv-SE" sz="2000" b="1" dirty="0">
                  <a:solidFill>
                    <a:schemeClr val="bg1"/>
                  </a:solidFill>
                  <a:latin typeface="Avenir LT 65 Medium" panose="020B0603020000020003" pitchFamily="34" charset="0"/>
                </a:rPr>
                <a:t>145 000</a:t>
              </a:r>
            </a:p>
            <a:p>
              <a:pPr algn="ctr">
                <a:lnSpc>
                  <a:spcPct val="150000"/>
                </a:lnSpc>
              </a:pPr>
              <a:r>
                <a:rPr lang="sv-SE" sz="1100" dirty="0">
                  <a:solidFill>
                    <a:schemeClr val="bg1"/>
                  </a:solidFill>
                  <a:latin typeface="Avenir LT 65 Medium" panose="020B0603020000020003" pitchFamily="34" charset="0"/>
                </a:rPr>
                <a:t>föräldrahandböcker har delats ut till </a:t>
              </a:r>
            </a:p>
            <a:p>
              <a:pPr algn="ctr">
                <a:lnSpc>
                  <a:spcPct val="150000"/>
                </a:lnSpc>
              </a:pPr>
              <a:r>
                <a:rPr lang="sv-SE" sz="1100" dirty="0">
                  <a:solidFill>
                    <a:schemeClr val="bg1"/>
                  </a:solidFill>
                  <a:latin typeface="Avenir LT 65 Medium" panose="020B0603020000020003" pitchFamily="34" charset="0"/>
                </a:rPr>
                <a:t>föräldrar med barn i årskurs 1</a:t>
              </a:r>
            </a:p>
          </p:txBody>
        </p:sp>
      </p:grpSp>
      <p:grpSp>
        <p:nvGrpSpPr>
          <p:cNvPr id="40" name="Grupp 39"/>
          <p:cNvGrpSpPr/>
          <p:nvPr/>
        </p:nvGrpSpPr>
        <p:grpSpPr>
          <a:xfrm>
            <a:off x="2610578" y="3103868"/>
            <a:ext cx="3161490" cy="1791818"/>
            <a:chOff x="3482211" y="3474828"/>
            <a:chExt cx="3161490" cy="1791818"/>
          </a:xfrm>
        </p:grpSpPr>
        <p:cxnSp>
          <p:nvCxnSpPr>
            <p:cNvPr id="26" name="Rak koppling 25"/>
            <p:cNvCxnSpPr>
              <a:cxnSpLocks/>
            </p:cNvCxnSpPr>
            <p:nvPr/>
          </p:nvCxnSpPr>
          <p:spPr>
            <a:xfrm>
              <a:off x="5052538" y="3586491"/>
              <a:ext cx="10418" cy="473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Ellips 26"/>
            <p:cNvSpPr/>
            <p:nvPr/>
          </p:nvSpPr>
          <p:spPr>
            <a:xfrm>
              <a:off x="4998712" y="3474828"/>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textruta 32"/>
            <p:cNvSpPr txBox="1"/>
            <p:nvPr/>
          </p:nvSpPr>
          <p:spPr>
            <a:xfrm>
              <a:off x="3482211" y="4104789"/>
              <a:ext cx="3161490" cy="1161857"/>
            </a:xfrm>
            <a:prstGeom prst="rect">
              <a:avLst/>
            </a:prstGeom>
            <a:noFill/>
          </p:spPr>
          <p:txBody>
            <a:bodyPr wrap="square" rtlCol="0">
              <a:spAutoFit/>
            </a:bodyPr>
            <a:lstStyle/>
            <a:p>
              <a:pPr algn="ctr"/>
              <a:r>
                <a:rPr lang="sv-SE" sz="2000" b="1" dirty="0">
                  <a:solidFill>
                    <a:schemeClr val="bg1"/>
                  </a:solidFill>
                  <a:latin typeface="Avenir LT 65 Medium" panose="020B0603020000020003" pitchFamily="34" charset="0"/>
                </a:rPr>
                <a:t>20 000</a:t>
              </a:r>
            </a:p>
            <a:p>
              <a:pPr algn="ctr">
                <a:lnSpc>
                  <a:spcPct val="150000"/>
                </a:lnSpc>
              </a:pPr>
              <a:r>
                <a:rPr lang="sv-SE" sz="1100" dirty="0">
                  <a:solidFill>
                    <a:schemeClr val="bg1"/>
                  </a:solidFill>
                  <a:latin typeface="Avenir LT 65 Medium" panose="020B0603020000020003" pitchFamily="34" charset="0"/>
                </a:rPr>
                <a:t>lärare och annan skolpersonal </a:t>
              </a:r>
            </a:p>
            <a:p>
              <a:pPr algn="ctr">
                <a:lnSpc>
                  <a:spcPct val="150000"/>
                </a:lnSpc>
              </a:pPr>
              <a:r>
                <a:rPr lang="sv-SE" sz="1100" dirty="0">
                  <a:solidFill>
                    <a:schemeClr val="bg1"/>
                  </a:solidFill>
                  <a:latin typeface="Avenir LT 65 Medium" panose="020B0603020000020003" pitchFamily="34" charset="0"/>
                </a:rPr>
                <a:t>har besökt våra föreläsningar </a:t>
              </a:r>
              <a:br>
                <a:rPr lang="sv-SE" sz="1100" dirty="0">
                  <a:solidFill>
                    <a:schemeClr val="bg1"/>
                  </a:solidFill>
                  <a:latin typeface="Avenir LT 65 Medium" panose="020B0603020000020003" pitchFamily="34" charset="0"/>
                </a:rPr>
              </a:br>
              <a:endParaRPr lang="sv-SE" sz="1100" dirty="0">
                <a:solidFill>
                  <a:schemeClr val="bg1"/>
                </a:solidFill>
                <a:latin typeface="Avenir LT 65 Medium" panose="020B0603020000020003" pitchFamily="34" charset="0"/>
              </a:endParaRPr>
            </a:p>
          </p:txBody>
        </p:sp>
      </p:grpSp>
      <p:grpSp>
        <p:nvGrpSpPr>
          <p:cNvPr id="39" name="Grupp 38"/>
          <p:cNvGrpSpPr/>
          <p:nvPr/>
        </p:nvGrpSpPr>
        <p:grpSpPr>
          <a:xfrm>
            <a:off x="3948595" y="1736467"/>
            <a:ext cx="3161490" cy="1663641"/>
            <a:chOff x="4773724" y="1715211"/>
            <a:chExt cx="3161490" cy="1663641"/>
          </a:xfrm>
        </p:grpSpPr>
        <p:cxnSp>
          <p:nvCxnSpPr>
            <p:cNvPr id="14" name="Rak koppling 13"/>
            <p:cNvCxnSpPr>
              <a:cxnSpLocks/>
            </p:cNvCxnSpPr>
            <p:nvPr/>
          </p:nvCxnSpPr>
          <p:spPr>
            <a:xfrm flipV="1">
              <a:off x="6354469" y="2638359"/>
              <a:ext cx="0" cy="626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llips 12"/>
            <p:cNvSpPr/>
            <p:nvPr/>
          </p:nvSpPr>
          <p:spPr>
            <a:xfrm>
              <a:off x="6299941" y="3269795"/>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textruta 33"/>
            <p:cNvSpPr txBox="1"/>
            <p:nvPr/>
          </p:nvSpPr>
          <p:spPr>
            <a:xfrm>
              <a:off x="4773724" y="1715211"/>
              <a:ext cx="3161490" cy="907941"/>
            </a:xfrm>
            <a:prstGeom prst="rect">
              <a:avLst/>
            </a:prstGeom>
            <a:noFill/>
          </p:spPr>
          <p:txBody>
            <a:bodyPr wrap="square" rtlCol="0">
              <a:spAutoFit/>
            </a:bodyPr>
            <a:lstStyle/>
            <a:p>
              <a:pPr algn="ctr"/>
              <a:r>
                <a:rPr lang="sv-SE" sz="2000" b="1" dirty="0">
                  <a:solidFill>
                    <a:schemeClr val="bg1"/>
                  </a:solidFill>
                  <a:latin typeface="Avenir LT 65 Medium" panose="020B0603020000020003" pitchFamily="34" charset="0"/>
                </a:rPr>
                <a:t>4 000</a:t>
              </a:r>
            </a:p>
            <a:p>
              <a:pPr algn="ctr">
                <a:lnSpc>
                  <a:spcPct val="150000"/>
                </a:lnSpc>
              </a:pPr>
              <a:r>
                <a:rPr lang="sv-SE" sz="1100" dirty="0">
                  <a:solidFill>
                    <a:schemeClr val="bg1"/>
                  </a:solidFill>
                  <a:latin typeface="Avenir LT 65 Medium" panose="020B0603020000020003" pitchFamily="34" charset="0"/>
                </a:rPr>
                <a:t>rörelseaffischer finns uppsatta i </a:t>
              </a:r>
            </a:p>
            <a:p>
              <a:pPr algn="ctr">
                <a:lnSpc>
                  <a:spcPct val="150000"/>
                </a:lnSpc>
              </a:pPr>
              <a:r>
                <a:rPr lang="sv-SE" sz="1100" dirty="0">
                  <a:solidFill>
                    <a:schemeClr val="bg1"/>
                  </a:solidFill>
                  <a:latin typeface="Avenir LT 65 Medium" panose="020B0603020000020003" pitchFamily="34" charset="0"/>
                </a:rPr>
                <a:t>klassrum runt om i Sverige </a:t>
              </a:r>
            </a:p>
          </p:txBody>
        </p:sp>
      </p:grpSp>
      <p:grpSp>
        <p:nvGrpSpPr>
          <p:cNvPr id="38" name="Grupp 37"/>
          <p:cNvGrpSpPr/>
          <p:nvPr/>
        </p:nvGrpSpPr>
        <p:grpSpPr>
          <a:xfrm>
            <a:off x="5218636" y="3511368"/>
            <a:ext cx="3161490" cy="1286533"/>
            <a:chOff x="6205468" y="3049420"/>
            <a:chExt cx="3161490" cy="1286533"/>
          </a:xfrm>
        </p:grpSpPr>
        <p:cxnSp>
          <p:nvCxnSpPr>
            <p:cNvPr id="19" name="Rak koppling 18"/>
            <p:cNvCxnSpPr>
              <a:cxnSpLocks/>
            </p:cNvCxnSpPr>
            <p:nvPr/>
          </p:nvCxnSpPr>
          <p:spPr>
            <a:xfrm>
              <a:off x="7786213" y="3161083"/>
              <a:ext cx="10418" cy="473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llips 17"/>
            <p:cNvSpPr/>
            <p:nvPr/>
          </p:nvSpPr>
          <p:spPr>
            <a:xfrm>
              <a:off x="7732387" y="3049420"/>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textruta 34"/>
            <p:cNvSpPr txBox="1"/>
            <p:nvPr/>
          </p:nvSpPr>
          <p:spPr>
            <a:xfrm>
              <a:off x="6205468" y="3681928"/>
              <a:ext cx="3161490" cy="654025"/>
            </a:xfrm>
            <a:prstGeom prst="rect">
              <a:avLst/>
            </a:prstGeom>
            <a:noFill/>
          </p:spPr>
          <p:txBody>
            <a:bodyPr wrap="square" rtlCol="0">
              <a:spAutoFit/>
            </a:bodyPr>
            <a:lstStyle/>
            <a:p>
              <a:pPr algn="ctr"/>
              <a:r>
                <a:rPr lang="sv-SE" sz="2000" b="1" dirty="0">
                  <a:solidFill>
                    <a:schemeClr val="bg1"/>
                  </a:solidFill>
                  <a:latin typeface="Avenir LT 65 Medium" panose="020B0603020000020003" pitchFamily="34" charset="0"/>
                </a:rPr>
                <a:t>200 000</a:t>
              </a:r>
            </a:p>
            <a:p>
              <a:pPr algn="ctr">
                <a:lnSpc>
                  <a:spcPct val="150000"/>
                </a:lnSpc>
              </a:pPr>
              <a:r>
                <a:rPr lang="sv-SE" sz="1100" dirty="0">
                  <a:solidFill>
                    <a:schemeClr val="bg1"/>
                  </a:solidFill>
                  <a:latin typeface="Avenir LT 65 Medium" panose="020B0603020000020003" pitchFamily="34" charset="0"/>
                </a:rPr>
                <a:t>elever har försetts med vårt antirök-material</a:t>
              </a:r>
            </a:p>
          </p:txBody>
        </p:sp>
      </p:grpSp>
      <p:grpSp>
        <p:nvGrpSpPr>
          <p:cNvPr id="37" name="Grupp 36"/>
          <p:cNvGrpSpPr/>
          <p:nvPr/>
        </p:nvGrpSpPr>
        <p:grpSpPr>
          <a:xfrm>
            <a:off x="6631449" y="2342055"/>
            <a:ext cx="3161490" cy="1514572"/>
            <a:chOff x="7521255" y="1394169"/>
            <a:chExt cx="3161490" cy="1514572"/>
          </a:xfrm>
        </p:grpSpPr>
        <p:cxnSp>
          <p:nvCxnSpPr>
            <p:cNvPr id="24" name="Rak koppling 23"/>
            <p:cNvCxnSpPr>
              <a:cxnSpLocks/>
            </p:cNvCxnSpPr>
            <p:nvPr/>
          </p:nvCxnSpPr>
          <p:spPr>
            <a:xfrm flipH="1" flipV="1">
              <a:off x="9102000" y="2293445"/>
              <a:ext cx="3254" cy="5062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Ellips 22"/>
            <p:cNvSpPr/>
            <p:nvPr/>
          </p:nvSpPr>
          <p:spPr>
            <a:xfrm>
              <a:off x="9056151" y="2799684"/>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textruta 35"/>
            <p:cNvSpPr txBox="1"/>
            <p:nvPr/>
          </p:nvSpPr>
          <p:spPr>
            <a:xfrm>
              <a:off x="7521255" y="1394169"/>
              <a:ext cx="3161490" cy="907941"/>
            </a:xfrm>
            <a:prstGeom prst="rect">
              <a:avLst/>
            </a:prstGeom>
            <a:noFill/>
          </p:spPr>
          <p:txBody>
            <a:bodyPr wrap="square" rtlCol="0">
              <a:spAutoFit/>
            </a:bodyPr>
            <a:lstStyle/>
            <a:p>
              <a:pPr algn="ctr"/>
              <a:r>
                <a:rPr lang="sv-SE" sz="2000" b="1" dirty="0">
                  <a:solidFill>
                    <a:schemeClr val="bg1"/>
                  </a:solidFill>
                  <a:latin typeface="Avenir LT 65 Medium" panose="020B0603020000020003" pitchFamily="34" charset="0"/>
                </a:rPr>
                <a:t>2 000 000</a:t>
              </a:r>
            </a:p>
            <a:p>
              <a:pPr algn="ctr">
                <a:lnSpc>
                  <a:spcPct val="150000"/>
                </a:lnSpc>
              </a:pPr>
              <a:r>
                <a:rPr lang="sv-SE" sz="1100" dirty="0">
                  <a:solidFill>
                    <a:schemeClr val="bg1"/>
                  </a:solidFill>
                  <a:latin typeface="Avenir LT 65 Medium" panose="020B0603020000020003" pitchFamily="34" charset="0"/>
                </a:rPr>
                <a:t>exemplar av tidningen Respons </a:t>
              </a:r>
              <a:br>
                <a:rPr lang="sv-SE" sz="1100" dirty="0">
                  <a:solidFill>
                    <a:schemeClr val="bg1"/>
                  </a:solidFill>
                  <a:latin typeface="Avenir LT 65 Medium" panose="020B0603020000020003" pitchFamily="34" charset="0"/>
                </a:rPr>
              </a:br>
              <a:r>
                <a:rPr lang="sv-SE" sz="1100" dirty="0">
                  <a:solidFill>
                    <a:schemeClr val="bg1"/>
                  </a:solidFill>
                  <a:latin typeface="Avenir LT 65 Medium" panose="020B0603020000020003" pitchFamily="34" charset="0"/>
                </a:rPr>
                <a:t>har skickats ut sedan 1989</a:t>
              </a:r>
            </a:p>
          </p:txBody>
        </p:sp>
      </p:grpSp>
      <p:grpSp>
        <p:nvGrpSpPr>
          <p:cNvPr id="3" name="Grupp 2"/>
          <p:cNvGrpSpPr/>
          <p:nvPr/>
        </p:nvGrpSpPr>
        <p:grpSpPr>
          <a:xfrm>
            <a:off x="54318" y="5078974"/>
            <a:ext cx="4004582" cy="1799998"/>
            <a:chOff x="54318" y="5078974"/>
            <a:chExt cx="4004582" cy="1799998"/>
          </a:xfrm>
        </p:grpSpPr>
        <p:pic>
          <p:nvPicPr>
            <p:cNvPr id="28" name="Bildobjekt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08" y="5078974"/>
              <a:ext cx="3148206" cy="1788657"/>
            </a:xfrm>
            <a:prstGeom prst="rect">
              <a:avLst/>
            </a:prstGeom>
          </p:spPr>
        </p:pic>
        <p:sp>
          <p:nvSpPr>
            <p:cNvPr id="29" name="textruta 28"/>
            <p:cNvSpPr txBox="1"/>
            <p:nvPr/>
          </p:nvSpPr>
          <p:spPr>
            <a:xfrm>
              <a:off x="805297" y="5355561"/>
              <a:ext cx="2697718" cy="1131079"/>
            </a:xfrm>
            <a:prstGeom prst="rect">
              <a:avLst/>
            </a:prstGeom>
            <a:noFill/>
          </p:spPr>
          <p:txBody>
            <a:bodyPr wrap="square" rtlCol="0">
              <a:spAutoFit/>
            </a:bodyPr>
            <a:lstStyle/>
            <a:p>
              <a:pPr>
                <a:lnSpc>
                  <a:spcPct val="150000"/>
                </a:lnSpc>
              </a:pPr>
              <a:r>
                <a:rPr lang="sv-SE" sz="900" b="1" spc="300" dirty="0">
                  <a:solidFill>
                    <a:schemeClr val="bg1"/>
                  </a:solidFill>
                  <a:latin typeface="chalkboard" panose="03000600000000000000" pitchFamily="66" charset="0"/>
                </a:rPr>
                <a:t>Antalet </a:t>
              </a:r>
              <a:r>
                <a:rPr lang="sv-SE" sz="900" b="1" spc="300" dirty="0" err="1">
                  <a:solidFill>
                    <a:schemeClr val="bg1"/>
                  </a:solidFill>
                  <a:latin typeface="chalkboard" panose="03000600000000000000" pitchFamily="66" charset="0"/>
                </a:rPr>
                <a:t>anmalningar</a:t>
              </a:r>
              <a:r>
                <a:rPr lang="sv-SE" sz="900" b="1" spc="300" dirty="0">
                  <a:solidFill>
                    <a:schemeClr val="bg1"/>
                  </a:solidFill>
                  <a:latin typeface="chalkboard" panose="03000600000000000000" pitchFamily="66" charset="0"/>
                </a:rPr>
                <a:t> till Skolinspektionen har okat under 2016</a:t>
              </a:r>
            </a:p>
          </p:txBody>
        </p:sp>
        <p:pic>
          <p:nvPicPr>
            <p:cNvPr id="42" name="Bildobjekt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8" y="5723132"/>
              <a:ext cx="630081" cy="1144500"/>
            </a:xfrm>
            <a:prstGeom prst="rect">
              <a:avLst/>
            </a:prstGeom>
          </p:spPr>
        </p:pic>
        <p:pic>
          <p:nvPicPr>
            <p:cNvPr id="43" name="Bildobjekt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782" y="5783950"/>
              <a:ext cx="637118" cy="1095022"/>
            </a:xfrm>
            <a:prstGeom prst="rect">
              <a:avLst/>
            </a:prstGeom>
          </p:spPr>
        </p:pic>
        <p:pic>
          <p:nvPicPr>
            <p:cNvPr id="45" name="Bildobjekt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382" y="6016573"/>
              <a:ext cx="23120" cy="38940"/>
            </a:xfrm>
            <a:prstGeom prst="rect">
              <a:avLst/>
            </a:prstGeom>
          </p:spPr>
        </p:pic>
        <p:pic>
          <p:nvPicPr>
            <p:cNvPr id="46" name="Bildobjekt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271" y="6016573"/>
              <a:ext cx="23120" cy="38940"/>
            </a:xfrm>
            <a:prstGeom prst="rect">
              <a:avLst/>
            </a:prstGeom>
          </p:spPr>
        </p:pic>
        <p:pic>
          <p:nvPicPr>
            <p:cNvPr id="47" name="Bildobjekt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940" y="5616112"/>
              <a:ext cx="23120" cy="38940"/>
            </a:xfrm>
            <a:prstGeom prst="rect">
              <a:avLst/>
            </a:prstGeom>
          </p:spPr>
        </p:pic>
        <p:pic>
          <p:nvPicPr>
            <p:cNvPr id="48" name="Bildobjekt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2829" y="5616112"/>
              <a:ext cx="23120" cy="38940"/>
            </a:xfrm>
            <a:prstGeom prst="rect">
              <a:avLst/>
            </a:prstGeom>
          </p:spPr>
        </p:pic>
      </p:grpSp>
    </p:spTree>
    <p:extLst>
      <p:ext uri="{BB962C8B-B14F-4D97-AF65-F5344CB8AC3E}">
        <p14:creationId xmlns:p14="http://schemas.microsoft.com/office/powerpoint/2010/main" val="41852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3000"/>
                                        <p:tgtEl>
                                          <p:spTgt spid="4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3000"/>
                                        <p:tgtEl>
                                          <p:spTgt spid="41"/>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3000"/>
                                        <p:tgtEl>
                                          <p:spTgt spid="40"/>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3000"/>
                                        <p:tgtEl>
                                          <p:spTgt spid="39"/>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3000"/>
                                        <p:tgtEl>
                                          <p:spTgt spid="38"/>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3000"/>
                                        <p:tgtEl>
                                          <p:spTgt spid="37"/>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ihandsfigur: Form 45"/>
          <p:cNvSpPr/>
          <p:nvPr/>
        </p:nvSpPr>
        <p:spPr>
          <a:xfrm>
            <a:off x="302004" y="0"/>
            <a:ext cx="11189942" cy="6878972"/>
          </a:xfrm>
          <a:custGeom>
            <a:avLst/>
            <a:gdLst>
              <a:gd name="connsiteX0" fmla="*/ 11148968 w 11189942"/>
              <a:gd name="connsiteY0" fmla="*/ 0 h 6878972"/>
              <a:gd name="connsiteX1" fmla="*/ 9748007 w 11189942"/>
              <a:gd name="connsiteY1" fmla="*/ 2558642 h 6878972"/>
              <a:gd name="connsiteX2" fmla="*/ 1677798 w 11189942"/>
              <a:gd name="connsiteY2" fmla="*/ 4219662 h 6878972"/>
              <a:gd name="connsiteX3" fmla="*/ 0 w 11189942"/>
              <a:gd name="connsiteY3" fmla="*/ 6878972 h 6878972"/>
            </a:gdLst>
            <a:ahLst/>
            <a:cxnLst>
              <a:cxn ang="0">
                <a:pos x="connsiteX0" y="connsiteY0"/>
              </a:cxn>
              <a:cxn ang="0">
                <a:pos x="connsiteX1" y="connsiteY1"/>
              </a:cxn>
              <a:cxn ang="0">
                <a:pos x="connsiteX2" y="connsiteY2"/>
              </a:cxn>
              <a:cxn ang="0">
                <a:pos x="connsiteX3" y="connsiteY3"/>
              </a:cxn>
            </a:cxnLst>
            <a:rect l="l" t="t" r="r" b="b"/>
            <a:pathLst>
              <a:path w="11189942" h="6878972">
                <a:moveTo>
                  <a:pt x="11148968" y="0"/>
                </a:moveTo>
                <a:cubicBezTo>
                  <a:pt x="11237751" y="927682"/>
                  <a:pt x="11326535" y="1855365"/>
                  <a:pt x="9748007" y="2558642"/>
                </a:cubicBezTo>
                <a:cubicBezTo>
                  <a:pt x="8169479" y="3261919"/>
                  <a:pt x="3302466" y="3499607"/>
                  <a:pt x="1677798" y="4219662"/>
                </a:cubicBezTo>
                <a:cubicBezTo>
                  <a:pt x="53130" y="4939717"/>
                  <a:pt x="177567" y="6431559"/>
                  <a:pt x="0" y="687897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5" name="Grupp 34"/>
          <p:cNvGrpSpPr/>
          <p:nvPr/>
        </p:nvGrpSpPr>
        <p:grpSpPr>
          <a:xfrm>
            <a:off x="5499864" y="3357218"/>
            <a:ext cx="3623554" cy="1863082"/>
            <a:chOff x="910908" y="2293445"/>
            <a:chExt cx="3623554" cy="1863082"/>
          </a:xfrm>
        </p:grpSpPr>
        <p:sp>
          <p:nvSpPr>
            <p:cNvPr id="20" name="textruta 19"/>
            <p:cNvSpPr txBox="1"/>
            <p:nvPr/>
          </p:nvSpPr>
          <p:spPr>
            <a:xfrm>
              <a:off x="1372972" y="3163948"/>
              <a:ext cx="3161490" cy="992579"/>
            </a:xfrm>
            <a:prstGeom prst="rect">
              <a:avLst/>
            </a:prstGeom>
            <a:noFill/>
          </p:spPr>
          <p:txBody>
            <a:bodyPr wrap="square" rtlCol="0">
              <a:spAutoFit/>
            </a:bodyPr>
            <a:lstStyle/>
            <a:p>
              <a:r>
                <a:rPr lang="sv-SE" sz="1400" dirty="0">
                  <a:solidFill>
                    <a:schemeClr val="bg1"/>
                  </a:solidFill>
                </a:rPr>
                <a:t>Aktiv Skolas utbildningsmaterial är jättebra utformat. Ni har snabba leveranser och trevlig personal.</a:t>
              </a:r>
            </a:p>
            <a:p>
              <a:pPr>
                <a:lnSpc>
                  <a:spcPct val="150000"/>
                </a:lnSpc>
              </a:pPr>
              <a:r>
                <a:rPr lang="sv-SE" sz="1100" dirty="0">
                  <a:solidFill>
                    <a:schemeClr val="bg1"/>
                  </a:solidFill>
                </a:rPr>
                <a:t>Patrik Engberg, lärare på </a:t>
              </a:r>
              <a:r>
                <a:rPr lang="sv-SE" sz="1100" dirty="0" err="1">
                  <a:solidFill>
                    <a:schemeClr val="bg1"/>
                  </a:solidFill>
                </a:rPr>
                <a:t>Nibbleskolan</a:t>
              </a:r>
              <a:endParaRPr lang="sv-SE" sz="1100" dirty="0">
                <a:solidFill>
                  <a:schemeClr val="bg1"/>
                </a:solidFill>
              </a:endParaRPr>
            </a:p>
          </p:txBody>
        </p:sp>
        <p:sp>
          <p:nvSpPr>
            <p:cNvPr id="21" name="textruta 20"/>
            <p:cNvSpPr txBox="1"/>
            <p:nvPr/>
          </p:nvSpPr>
          <p:spPr>
            <a:xfrm>
              <a:off x="910908" y="2908999"/>
              <a:ext cx="924128" cy="1107996"/>
            </a:xfrm>
            <a:prstGeom prst="rect">
              <a:avLst/>
            </a:prstGeom>
            <a:noFill/>
          </p:spPr>
          <p:txBody>
            <a:bodyPr wrap="square" rtlCol="0">
              <a:spAutoFit/>
            </a:bodyPr>
            <a:lstStyle/>
            <a:p>
              <a:r>
                <a:rPr lang="sv-SE" sz="6600" b="1" dirty="0">
                  <a:solidFill>
                    <a:schemeClr val="bg1"/>
                  </a:solidFill>
                  <a:latin typeface="Avenir LT 65 Medium" panose="020B0603020000020003" pitchFamily="34" charset="0"/>
                </a:rPr>
                <a:t>”</a:t>
              </a:r>
            </a:p>
          </p:txBody>
        </p:sp>
        <p:sp>
          <p:nvSpPr>
            <p:cNvPr id="22" name="Ellips 21"/>
            <p:cNvSpPr/>
            <p:nvPr/>
          </p:nvSpPr>
          <p:spPr>
            <a:xfrm>
              <a:off x="1191308" y="2293445"/>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7" name="Rak koppling 26"/>
            <p:cNvCxnSpPr>
              <a:cxnSpLocks/>
            </p:cNvCxnSpPr>
            <p:nvPr/>
          </p:nvCxnSpPr>
          <p:spPr>
            <a:xfrm>
              <a:off x="1239723" y="2407952"/>
              <a:ext cx="7471" cy="5341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upp 35"/>
          <p:cNvGrpSpPr/>
          <p:nvPr/>
        </p:nvGrpSpPr>
        <p:grpSpPr>
          <a:xfrm>
            <a:off x="6965689" y="1443198"/>
            <a:ext cx="3623554" cy="1810219"/>
            <a:chOff x="2643621" y="1625678"/>
            <a:chExt cx="3623554" cy="1810219"/>
          </a:xfrm>
        </p:grpSpPr>
        <p:cxnSp>
          <p:nvCxnSpPr>
            <p:cNvPr id="29" name="Rak koppling 28"/>
            <p:cNvCxnSpPr>
              <a:cxnSpLocks/>
            </p:cNvCxnSpPr>
            <p:nvPr/>
          </p:nvCxnSpPr>
          <p:spPr>
            <a:xfrm flipV="1">
              <a:off x="2925469" y="2229267"/>
              <a:ext cx="0" cy="11581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3105685" y="1880627"/>
              <a:ext cx="3161490" cy="777136"/>
            </a:xfrm>
            <a:prstGeom prst="rect">
              <a:avLst/>
            </a:prstGeom>
            <a:noFill/>
          </p:spPr>
          <p:txBody>
            <a:bodyPr wrap="square" rtlCol="0">
              <a:spAutoFit/>
            </a:bodyPr>
            <a:lstStyle/>
            <a:p>
              <a:r>
                <a:rPr lang="sv-SE" sz="1400" dirty="0">
                  <a:solidFill>
                    <a:schemeClr val="bg1"/>
                  </a:solidFill>
                </a:rPr>
                <a:t>Er föräldrahandbok är fantastiskt bra! </a:t>
              </a:r>
              <a:br>
                <a:rPr lang="sv-SE" sz="1400" dirty="0">
                  <a:solidFill>
                    <a:schemeClr val="bg1"/>
                  </a:solidFill>
                </a:rPr>
              </a:br>
              <a:r>
                <a:rPr lang="sv-SE" sz="1400" dirty="0">
                  <a:solidFill>
                    <a:schemeClr val="bg1"/>
                  </a:solidFill>
                </a:rPr>
                <a:t>Vi jublade i lärarrummet.</a:t>
              </a:r>
            </a:p>
            <a:p>
              <a:pPr>
                <a:lnSpc>
                  <a:spcPct val="150000"/>
                </a:lnSpc>
              </a:pPr>
              <a:r>
                <a:rPr lang="sv-SE" sz="1100" dirty="0">
                  <a:solidFill>
                    <a:schemeClr val="bg1"/>
                  </a:solidFill>
                </a:rPr>
                <a:t>Åsa Petterson, klass 1B på Sjöängsskolan</a:t>
              </a:r>
            </a:p>
          </p:txBody>
        </p:sp>
        <p:sp>
          <p:nvSpPr>
            <p:cNvPr id="8" name="textruta 7"/>
            <p:cNvSpPr txBox="1"/>
            <p:nvPr/>
          </p:nvSpPr>
          <p:spPr>
            <a:xfrm>
              <a:off x="2643621" y="1625678"/>
              <a:ext cx="924128" cy="1107996"/>
            </a:xfrm>
            <a:prstGeom prst="rect">
              <a:avLst/>
            </a:prstGeom>
            <a:noFill/>
          </p:spPr>
          <p:txBody>
            <a:bodyPr wrap="square" rtlCol="0">
              <a:spAutoFit/>
            </a:bodyPr>
            <a:lstStyle/>
            <a:p>
              <a:r>
                <a:rPr lang="sv-SE" sz="6600" b="1" dirty="0">
                  <a:solidFill>
                    <a:schemeClr val="bg1"/>
                  </a:solidFill>
                  <a:latin typeface="Avenir LT 65 Medium" panose="020B0603020000020003" pitchFamily="34" charset="0"/>
                </a:rPr>
                <a:t>”</a:t>
              </a:r>
            </a:p>
          </p:txBody>
        </p:sp>
        <p:sp>
          <p:nvSpPr>
            <p:cNvPr id="23" name="Ellips 22"/>
            <p:cNvSpPr/>
            <p:nvPr/>
          </p:nvSpPr>
          <p:spPr>
            <a:xfrm>
              <a:off x="2870940" y="3326840"/>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37" name="Grupp 36"/>
          <p:cNvGrpSpPr/>
          <p:nvPr/>
        </p:nvGrpSpPr>
        <p:grpSpPr>
          <a:xfrm>
            <a:off x="1707658" y="4138421"/>
            <a:ext cx="4238018" cy="1968260"/>
            <a:chOff x="4695198" y="3239920"/>
            <a:chExt cx="4238018" cy="1968260"/>
          </a:xfrm>
        </p:grpSpPr>
        <p:sp>
          <p:nvSpPr>
            <p:cNvPr id="18" name="textruta 17"/>
            <p:cNvSpPr txBox="1"/>
            <p:nvPr/>
          </p:nvSpPr>
          <p:spPr>
            <a:xfrm>
              <a:off x="5157262" y="4000157"/>
              <a:ext cx="3775954" cy="1208023"/>
            </a:xfrm>
            <a:prstGeom prst="rect">
              <a:avLst/>
            </a:prstGeom>
            <a:noFill/>
          </p:spPr>
          <p:txBody>
            <a:bodyPr wrap="square" rtlCol="0">
              <a:spAutoFit/>
            </a:bodyPr>
            <a:lstStyle/>
            <a:p>
              <a:r>
                <a:rPr lang="sv-SE" sz="1400" dirty="0">
                  <a:solidFill>
                    <a:schemeClr val="bg1"/>
                  </a:solidFill>
                </a:rPr>
                <a:t>Jag håller 10-15 drogföreläsningar per år, och delar alltid ut er lathund mot narkotika till alla åhörare. Den är till stor hjälp i familjer där man misstänker att ens ungdom nyttjar narkotika. </a:t>
              </a:r>
            </a:p>
            <a:p>
              <a:pPr>
                <a:lnSpc>
                  <a:spcPct val="150000"/>
                </a:lnSpc>
              </a:pPr>
              <a:r>
                <a:rPr lang="sv-SE" sz="1100" dirty="0">
                  <a:solidFill>
                    <a:schemeClr val="bg1"/>
                  </a:solidFill>
                </a:rPr>
                <a:t>Staffan </a:t>
              </a:r>
              <a:r>
                <a:rPr lang="sv-SE" sz="1100" dirty="0" err="1">
                  <a:solidFill>
                    <a:schemeClr val="bg1"/>
                  </a:solidFill>
                </a:rPr>
                <a:t>Lingstedt</a:t>
              </a:r>
              <a:r>
                <a:rPr lang="sv-SE" sz="1100" dirty="0">
                  <a:solidFill>
                    <a:schemeClr val="bg1"/>
                  </a:solidFill>
                </a:rPr>
                <a:t>, Narkotikainformatör på polisen i Kungsbacka</a:t>
              </a:r>
            </a:p>
          </p:txBody>
        </p:sp>
        <p:sp>
          <p:nvSpPr>
            <p:cNvPr id="19" name="textruta 18"/>
            <p:cNvSpPr txBox="1"/>
            <p:nvPr/>
          </p:nvSpPr>
          <p:spPr>
            <a:xfrm>
              <a:off x="4695198" y="3745208"/>
              <a:ext cx="924128" cy="1107996"/>
            </a:xfrm>
            <a:prstGeom prst="rect">
              <a:avLst/>
            </a:prstGeom>
            <a:noFill/>
          </p:spPr>
          <p:txBody>
            <a:bodyPr wrap="square" rtlCol="0">
              <a:spAutoFit/>
            </a:bodyPr>
            <a:lstStyle/>
            <a:p>
              <a:r>
                <a:rPr lang="sv-SE" sz="6600" b="1" dirty="0">
                  <a:solidFill>
                    <a:schemeClr val="bg1"/>
                  </a:solidFill>
                  <a:latin typeface="Avenir LT 65 Medium" panose="020B0603020000020003" pitchFamily="34" charset="0"/>
                </a:rPr>
                <a:t>”</a:t>
              </a:r>
            </a:p>
          </p:txBody>
        </p:sp>
        <p:sp>
          <p:nvSpPr>
            <p:cNvPr id="24" name="Ellips 23"/>
            <p:cNvSpPr/>
            <p:nvPr/>
          </p:nvSpPr>
          <p:spPr>
            <a:xfrm>
              <a:off x="4970137" y="3239920"/>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32" name="Rak koppling 31"/>
            <p:cNvCxnSpPr>
              <a:cxnSpLocks/>
            </p:cNvCxnSpPr>
            <p:nvPr/>
          </p:nvCxnSpPr>
          <p:spPr>
            <a:xfrm>
              <a:off x="5023963" y="3351583"/>
              <a:ext cx="10418" cy="473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p:cNvGrpSpPr/>
          <p:nvPr/>
        </p:nvGrpSpPr>
        <p:grpSpPr>
          <a:xfrm>
            <a:off x="2631786" y="1290611"/>
            <a:ext cx="3623554" cy="2679241"/>
            <a:chOff x="6458568" y="1361777"/>
            <a:chExt cx="3623554" cy="2679241"/>
          </a:xfrm>
        </p:grpSpPr>
        <p:sp>
          <p:nvSpPr>
            <p:cNvPr id="16" name="textruta 15"/>
            <p:cNvSpPr txBox="1"/>
            <p:nvPr/>
          </p:nvSpPr>
          <p:spPr>
            <a:xfrm>
              <a:off x="6920632" y="1616726"/>
              <a:ext cx="3161490" cy="1854354"/>
            </a:xfrm>
            <a:prstGeom prst="rect">
              <a:avLst/>
            </a:prstGeom>
            <a:noFill/>
          </p:spPr>
          <p:txBody>
            <a:bodyPr wrap="square" rtlCol="0">
              <a:spAutoFit/>
            </a:bodyPr>
            <a:lstStyle/>
            <a:p>
              <a:r>
                <a:rPr lang="sv-SE" sz="1400" dirty="0">
                  <a:solidFill>
                    <a:schemeClr val="bg1"/>
                  </a:solidFill>
                </a:rPr>
                <a:t>Det var en aha-upplevelse att se det man säger under ett introducerande föräldramöte i årskurs 1, skrivet på ett sådant tydligt, informativt och trevligt sätt. Föräldrahandboken är en perfekt förstärkning på det man som lärare vill förmedla till alla föräldrar.</a:t>
              </a:r>
            </a:p>
            <a:p>
              <a:pPr>
                <a:lnSpc>
                  <a:spcPct val="150000"/>
                </a:lnSpc>
              </a:pPr>
              <a:r>
                <a:rPr lang="sv-SE" sz="1100" dirty="0">
                  <a:solidFill>
                    <a:schemeClr val="bg1"/>
                  </a:solidFill>
                </a:rPr>
                <a:t>Eva-Lis Lindelund, Brunnsboskolan</a:t>
              </a:r>
            </a:p>
          </p:txBody>
        </p:sp>
        <p:sp>
          <p:nvSpPr>
            <p:cNvPr id="17" name="textruta 16"/>
            <p:cNvSpPr txBox="1"/>
            <p:nvPr/>
          </p:nvSpPr>
          <p:spPr>
            <a:xfrm>
              <a:off x="6458568" y="1361777"/>
              <a:ext cx="924128" cy="1107996"/>
            </a:xfrm>
            <a:prstGeom prst="rect">
              <a:avLst/>
            </a:prstGeom>
            <a:noFill/>
          </p:spPr>
          <p:txBody>
            <a:bodyPr wrap="square" rtlCol="0">
              <a:spAutoFit/>
            </a:bodyPr>
            <a:lstStyle/>
            <a:p>
              <a:r>
                <a:rPr lang="sv-SE" sz="6600" b="1" dirty="0">
                  <a:solidFill>
                    <a:schemeClr val="bg1"/>
                  </a:solidFill>
                  <a:latin typeface="Avenir LT 65 Medium" panose="020B0603020000020003" pitchFamily="34" charset="0"/>
                </a:rPr>
                <a:t>”</a:t>
              </a:r>
            </a:p>
          </p:txBody>
        </p:sp>
        <p:sp>
          <p:nvSpPr>
            <p:cNvPr id="25" name="Ellips 24"/>
            <p:cNvSpPr/>
            <p:nvPr/>
          </p:nvSpPr>
          <p:spPr>
            <a:xfrm>
              <a:off x="6701696" y="3931961"/>
              <a:ext cx="109057" cy="109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34" name="Rak koppling 33"/>
            <p:cNvCxnSpPr>
              <a:cxnSpLocks/>
              <a:stCxn id="25" idx="0"/>
            </p:cNvCxnSpPr>
            <p:nvPr/>
          </p:nvCxnSpPr>
          <p:spPr>
            <a:xfrm flipV="1">
              <a:off x="6756225" y="1981447"/>
              <a:ext cx="0" cy="19505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upp 2"/>
          <p:cNvGrpSpPr/>
          <p:nvPr/>
        </p:nvGrpSpPr>
        <p:grpSpPr>
          <a:xfrm>
            <a:off x="8548161" y="5078972"/>
            <a:ext cx="3571413" cy="1800000"/>
            <a:chOff x="429624" y="5078436"/>
            <a:chExt cx="3571413" cy="1800000"/>
          </a:xfrm>
        </p:grpSpPr>
        <p:grpSp>
          <p:nvGrpSpPr>
            <p:cNvPr id="9" name="Grupp 8"/>
            <p:cNvGrpSpPr>
              <a:grpSpLocks noChangeAspect="1"/>
            </p:cNvGrpSpPr>
            <p:nvPr/>
          </p:nvGrpSpPr>
          <p:grpSpPr>
            <a:xfrm>
              <a:off x="429624" y="5078436"/>
              <a:ext cx="3571413" cy="1800000"/>
              <a:chOff x="8960675" y="5204368"/>
              <a:chExt cx="3299986" cy="1664118"/>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75" y="5204368"/>
                <a:ext cx="2908944" cy="1653632"/>
              </a:xfrm>
              <a:prstGeom prst="rect">
                <a:avLst/>
              </a:prstGeom>
            </p:spPr>
          </p:pic>
          <p:sp>
            <p:nvSpPr>
              <p:cNvPr id="11" name="textruta 10"/>
              <p:cNvSpPr txBox="1"/>
              <p:nvPr/>
            </p:nvSpPr>
            <p:spPr>
              <a:xfrm>
                <a:off x="9209407" y="5433237"/>
                <a:ext cx="2678283" cy="1095489"/>
              </a:xfrm>
              <a:prstGeom prst="rect">
                <a:avLst/>
              </a:prstGeom>
              <a:noFill/>
            </p:spPr>
            <p:txBody>
              <a:bodyPr wrap="square" rtlCol="0">
                <a:spAutoFit/>
              </a:bodyPr>
              <a:lstStyle/>
              <a:p>
                <a:pPr>
                  <a:lnSpc>
                    <a:spcPct val="150000"/>
                  </a:lnSpc>
                </a:pPr>
                <a:r>
                  <a:rPr lang="sv-SE" sz="800" b="1" spc="300" dirty="0">
                    <a:solidFill>
                      <a:schemeClr val="bg1"/>
                    </a:solidFill>
                    <a:latin typeface="chalkboard" panose="03000600000000000000" pitchFamily="66" charset="0"/>
                  </a:rPr>
                  <a:t>En tredjedel av personalen anser </a:t>
                </a:r>
                <a:br>
                  <a:rPr lang="sv-SE" sz="800" b="1" spc="300" dirty="0">
                    <a:solidFill>
                      <a:schemeClr val="bg1"/>
                    </a:solidFill>
                    <a:latin typeface="chalkboard" panose="03000600000000000000" pitchFamily="66" charset="0"/>
                  </a:rPr>
                </a:br>
                <a:r>
                  <a:rPr lang="sv-SE" sz="800" b="1" spc="300" dirty="0">
                    <a:solidFill>
                      <a:schemeClr val="bg1"/>
                    </a:solidFill>
                    <a:latin typeface="chalkboard" panose="03000600000000000000" pitchFamily="66" charset="0"/>
                  </a:rPr>
                  <a:t>sig inte ha </a:t>
                </a:r>
                <a:r>
                  <a:rPr lang="sv-SE" sz="800" b="1" spc="300" dirty="0" err="1">
                    <a:solidFill>
                      <a:schemeClr val="bg1"/>
                    </a:solidFill>
                    <a:latin typeface="chalkboard" panose="03000600000000000000" pitchFamily="66" charset="0"/>
                  </a:rPr>
                  <a:t>tillrackligt</a:t>
                </a:r>
                <a:r>
                  <a:rPr lang="sv-SE" sz="800" b="1" spc="300" dirty="0">
                    <a:solidFill>
                      <a:schemeClr val="bg1"/>
                    </a:solidFill>
                    <a:latin typeface="chalkboard" panose="03000600000000000000" pitchFamily="66" charset="0"/>
                  </a:rPr>
                  <a:t> med kunskap for att </a:t>
                </a:r>
                <a:r>
                  <a:rPr lang="sv-SE" sz="800" b="1" spc="300" dirty="0" err="1">
                    <a:solidFill>
                      <a:schemeClr val="bg1"/>
                    </a:solidFill>
                    <a:latin typeface="chalkboard" panose="03000600000000000000" pitchFamily="66" charset="0"/>
                  </a:rPr>
                  <a:t>forebygga</a:t>
                </a:r>
                <a:r>
                  <a:rPr lang="sv-SE" sz="800" b="1" spc="300" dirty="0">
                    <a:solidFill>
                      <a:schemeClr val="bg1"/>
                    </a:solidFill>
                    <a:latin typeface="chalkboard" panose="03000600000000000000" pitchFamily="66" charset="0"/>
                  </a:rPr>
                  <a:t> mobbning</a:t>
                </a:r>
              </a:p>
            </p:txBody>
          </p:sp>
          <p:pic>
            <p:nvPicPr>
              <p:cNvPr id="13" name="Bildobjekt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1964" y="5856126"/>
                <a:ext cx="588697" cy="1012360"/>
              </a:xfrm>
              <a:prstGeom prst="rect">
                <a:avLst/>
              </a:prstGeom>
            </p:spPr>
          </p:pic>
        </p:grpSp>
        <p:grpSp>
          <p:nvGrpSpPr>
            <p:cNvPr id="31" name="Grupp 30"/>
            <p:cNvGrpSpPr/>
            <p:nvPr/>
          </p:nvGrpSpPr>
          <p:grpSpPr>
            <a:xfrm>
              <a:off x="949326" y="6289270"/>
              <a:ext cx="85504" cy="36000"/>
              <a:chOff x="9639440" y="6375589"/>
              <a:chExt cx="85504" cy="36000"/>
            </a:xfrm>
          </p:grpSpPr>
          <p:pic>
            <p:nvPicPr>
              <p:cNvPr id="33" name="Bildobjekt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9440" y="6375589"/>
                <a:ext cx="21375" cy="36000"/>
              </a:xfrm>
              <a:prstGeom prst="rect">
                <a:avLst/>
              </a:prstGeom>
            </p:spPr>
          </p:pic>
          <p:pic>
            <p:nvPicPr>
              <p:cNvPr id="39" name="Bildobjekt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3569" y="6375589"/>
                <a:ext cx="21375" cy="36000"/>
              </a:xfrm>
              <a:prstGeom prst="rect">
                <a:avLst/>
              </a:prstGeom>
            </p:spPr>
          </p:pic>
        </p:grpSp>
        <p:grpSp>
          <p:nvGrpSpPr>
            <p:cNvPr id="40" name="Grupp 39"/>
            <p:cNvGrpSpPr/>
            <p:nvPr/>
          </p:nvGrpSpPr>
          <p:grpSpPr>
            <a:xfrm>
              <a:off x="1300296" y="5929425"/>
              <a:ext cx="85504" cy="36000"/>
              <a:chOff x="8326577" y="6326580"/>
              <a:chExt cx="85504" cy="36000"/>
            </a:xfrm>
          </p:grpSpPr>
          <p:pic>
            <p:nvPicPr>
              <p:cNvPr id="41" name="Bildobjekt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577" y="6326580"/>
                <a:ext cx="21375" cy="36000"/>
              </a:xfrm>
              <a:prstGeom prst="rect">
                <a:avLst/>
              </a:prstGeom>
            </p:spPr>
          </p:pic>
          <p:pic>
            <p:nvPicPr>
              <p:cNvPr id="42" name="Bildobjekt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706" y="6326580"/>
                <a:ext cx="21375" cy="36000"/>
              </a:xfrm>
              <a:prstGeom prst="rect">
                <a:avLst/>
              </a:prstGeom>
            </p:spPr>
          </p:pic>
        </p:grpSp>
        <p:grpSp>
          <p:nvGrpSpPr>
            <p:cNvPr id="43" name="Grupp 42"/>
            <p:cNvGrpSpPr/>
            <p:nvPr/>
          </p:nvGrpSpPr>
          <p:grpSpPr>
            <a:xfrm>
              <a:off x="2039054" y="6103287"/>
              <a:ext cx="85504" cy="36000"/>
              <a:chOff x="9215205" y="6349704"/>
              <a:chExt cx="85504" cy="36000"/>
            </a:xfrm>
          </p:grpSpPr>
          <p:pic>
            <p:nvPicPr>
              <p:cNvPr id="44" name="Bildobjekt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205" y="6349704"/>
                <a:ext cx="21375" cy="36000"/>
              </a:xfrm>
              <a:prstGeom prst="rect">
                <a:avLst/>
              </a:prstGeom>
            </p:spPr>
          </p:pic>
          <p:pic>
            <p:nvPicPr>
              <p:cNvPr id="45" name="Bildobjekt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334" y="6349704"/>
                <a:ext cx="21375" cy="36000"/>
              </a:xfrm>
              <a:prstGeom prst="rect">
                <a:avLst/>
              </a:prstGeom>
            </p:spPr>
          </p:pic>
        </p:grpSp>
      </p:grpSp>
    </p:spTree>
    <p:extLst>
      <p:ext uri="{BB962C8B-B14F-4D97-AF65-F5344CB8AC3E}">
        <p14:creationId xmlns:p14="http://schemas.microsoft.com/office/powerpoint/2010/main" val="26179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3000"/>
                                        <p:tgtEl>
                                          <p:spTgt spid="4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0"/>
                                        <p:tgtEl>
                                          <p:spTgt spid="36"/>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0"/>
                                        <p:tgtEl>
                                          <p:spTgt spid="35"/>
                                        </p:tgtEl>
                                      </p:cBhvr>
                                    </p:animEffect>
                                  </p:childTnLst>
                                </p:cTn>
                              </p:par>
                            </p:childTnLst>
                          </p:cTn>
                        </p:par>
                        <p:par>
                          <p:cTn id="16" fill="hold">
                            <p:stCondLst>
                              <p:cond delay="130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0"/>
                                        <p:tgtEl>
                                          <p:spTgt spid="38"/>
                                        </p:tgtEl>
                                      </p:cBhvr>
                                    </p:animEffect>
                                  </p:childTnLst>
                                </p:cTn>
                              </p:par>
                            </p:childTnLst>
                          </p:cTn>
                        </p:par>
                        <p:par>
                          <p:cTn id="20" fill="hold">
                            <p:stCondLst>
                              <p:cond delay="18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0"/>
                                        <p:tgtEl>
                                          <p:spTgt spid="37"/>
                                        </p:tgtEl>
                                      </p:cBhvr>
                                    </p:animEffect>
                                  </p:childTnLst>
                                </p:cTn>
                              </p:par>
                            </p:childTnLst>
                          </p:cTn>
                        </p:par>
                        <p:par>
                          <p:cTn id="24" fill="hold">
                            <p:stCondLst>
                              <p:cond delay="23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p:cNvGrpSpPr/>
          <p:nvPr/>
        </p:nvGrpSpPr>
        <p:grpSpPr>
          <a:xfrm>
            <a:off x="3676106" y="1972959"/>
            <a:ext cx="4839789" cy="2912083"/>
            <a:chOff x="3676106" y="1972959"/>
            <a:chExt cx="4839789" cy="2912083"/>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730" y="1972959"/>
              <a:ext cx="4232541" cy="2912083"/>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4899" y="3796455"/>
              <a:ext cx="500996" cy="861068"/>
            </a:xfrm>
            <a:prstGeom prst="rect">
              <a:avLst/>
            </a:prstGeom>
          </p:spPr>
        </p:pic>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106" y="3796455"/>
              <a:ext cx="476017" cy="864652"/>
            </a:xfrm>
            <a:prstGeom prst="rect">
              <a:avLst/>
            </a:prstGeom>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063" y="3649755"/>
              <a:ext cx="621430" cy="91735"/>
            </a:xfrm>
            <a:prstGeom prst="rect">
              <a:avLst/>
            </a:prstGeom>
          </p:spPr>
        </p:pic>
      </p:grpSp>
      <p:grpSp>
        <p:nvGrpSpPr>
          <p:cNvPr id="8" name="Grupp 7"/>
          <p:cNvGrpSpPr/>
          <p:nvPr/>
        </p:nvGrpSpPr>
        <p:grpSpPr>
          <a:xfrm>
            <a:off x="2349759" y="5477069"/>
            <a:ext cx="7492482" cy="523220"/>
            <a:chOff x="2349759" y="5477069"/>
            <a:chExt cx="7492482" cy="523220"/>
          </a:xfrm>
        </p:grpSpPr>
        <p:sp>
          <p:nvSpPr>
            <p:cNvPr id="6" name="textruta 5"/>
            <p:cNvSpPr txBox="1"/>
            <p:nvPr/>
          </p:nvSpPr>
          <p:spPr>
            <a:xfrm>
              <a:off x="2349759" y="5477069"/>
              <a:ext cx="7492482" cy="523220"/>
            </a:xfrm>
            <a:prstGeom prst="rect">
              <a:avLst/>
            </a:prstGeom>
            <a:noFill/>
          </p:spPr>
          <p:txBody>
            <a:bodyPr wrap="square" rtlCol="0">
              <a:spAutoFit/>
            </a:bodyPr>
            <a:lstStyle/>
            <a:p>
              <a:pPr algn="ctr"/>
              <a:r>
                <a:rPr lang="sv-SE" sz="2800" dirty="0">
                  <a:solidFill>
                    <a:schemeClr val="bg1"/>
                  </a:solidFill>
                  <a:latin typeface="Night Wind Sent Sample" panose="02000000000000000000" pitchFamily="2" charset="0"/>
                </a:rPr>
                <a:t>Framtiden </a:t>
              </a:r>
              <a:r>
                <a:rPr lang="sv-SE" sz="2800" dirty="0" err="1">
                  <a:solidFill>
                    <a:schemeClr val="bg1"/>
                  </a:solidFill>
                  <a:latin typeface="Night Wind Sent Sample" panose="02000000000000000000" pitchFamily="2" charset="0"/>
                </a:rPr>
                <a:t>borjar</a:t>
              </a:r>
              <a:r>
                <a:rPr lang="sv-SE" sz="2800" dirty="0">
                  <a:solidFill>
                    <a:schemeClr val="bg1"/>
                  </a:solidFill>
                  <a:latin typeface="Night Wind Sent Sample" panose="02000000000000000000" pitchFamily="2" charset="0"/>
                </a:rPr>
                <a:t> i klassrummet!</a:t>
              </a:r>
            </a:p>
          </p:txBody>
        </p:sp>
        <p:grpSp>
          <p:nvGrpSpPr>
            <p:cNvPr id="10" name="Grupp 9"/>
            <p:cNvGrpSpPr/>
            <p:nvPr/>
          </p:nvGrpSpPr>
          <p:grpSpPr>
            <a:xfrm>
              <a:off x="5487396" y="5570017"/>
              <a:ext cx="108588" cy="45719"/>
              <a:chOff x="9601022" y="6075762"/>
              <a:chExt cx="85504" cy="36000"/>
            </a:xfrm>
          </p:grpSpPr>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1022" y="6075762"/>
                <a:ext cx="21375" cy="36000"/>
              </a:xfrm>
              <a:prstGeom prst="rect">
                <a:avLst/>
              </a:prstGeom>
            </p:spPr>
          </p:pic>
          <p:pic>
            <p:nvPicPr>
              <p:cNvPr id="12" name="Bildobjekt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5151" y="6075762"/>
                <a:ext cx="21375" cy="36000"/>
              </a:xfrm>
              <a:prstGeom prst="rect">
                <a:avLst/>
              </a:prstGeom>
            </p:spPr>
          </p:pic>
        </p:grpSp>
      </p:grpSp>
      <p:sp>
        <p:nvSpPr>
          <p:cNvPr id="14" name="Frihandsfigur: Form 13"/>
          <p:cNvSpPr/>
          <p:nvPr/>
        </p:nvSpPr>
        <p:spPr>
          <a:xfrm>
            <a:off x="219075" y="0"/>
            <a:ext cx="3432415" cy="5473873"/>
          </a:xfrm>
          <a:custGeom>
            <a:avLst/>
            <a:gdLst>
              <a:gd name="connsiteX0" fmla="*/ 0 w 3400425"/>
              <a:gd name="connsiteY0" fmla="*/ 0 h 5463035"/>
              <a:gd name="connsiteX1" fmla="*/ 628650 w 3400425"/>
              <a:gd name="connsiteY1" fmla="*/ 4848225 h 5463035"/>
              <a:gd name="connsiteX2" fmla="*/ 3400425 w 3400425"/>
              <a:gd name="connsiteY2" fmla="*/ 5457825 h 5463035"/>
              <a:gd name="connsiteX0" fmla="*/ 0 w 3432415"/>
              <a:gd name="connsiteY0" fmla="*/ 0 h 5473873"/>
              <a:gd name="connsiteX1" fmla="*/ 628650 w 3432415"/>
              <a:gd name="connsiteY1" fmla="*/ 4848225 h 5473873"/>
              <a:gd name="connsiteX2" fmla="*/ 3432415 w 3432415"/>
              <a:gd name="connsiteY2" fmla="*/ 5473821 h 5473873"/>
            </a:gdLst>
            <a:ahLst/>
            <a:cxnLst>
              <a:cxn ang="0">
                <a:pos x="connsiteX0" y="connsiteY0"/>
              </a:cxn>
              <a:cxn ang="0">
                <a:pos x="connsiteX1" y="connsiteY1"/>
              </a:cxn>
              <a:cxn ang="0">
                <a:pos x="connsiteX2" y="connsiteY2"/>
              </a:cxn>
            </a:cxnLst>
            <a:rect l="l" t="t" r="r" b="b"/>
            <a:pathLst>
              <a:path w="3432415" h="5473873">
                <a:moveTo>
                  <a:pt x="0" y="0"/>
                </a:moveTo>
                <a:cubicBezTo>
                  <a:pt x="30956" y="1969293"/>
                  <a:pt x="56581" y="3935922"/>
                  <a:pt x="628650" y="4848225"/>
                </a:cubicBezTo>
                <a:cubicBezTo>
                  <a:pt x="1200719" y="5760528"/>
                  <a:pt x="2921240" y="5375396"/>
                  <a:pt x="3432415" y="5473821"/>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742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2000"/>
                                        <p:tgtEl>
                                          <p:spTgt spid="14"/>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450</Words>
  <Application>Microsoft Office PowerPoint</Application>
  <PresentationFormat>Bredbild</PresentationFormat>
  <Paragraphs>53</Paragraphs>
  <Slides>9</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Calibri</vt:lpstr>
      <vt:lpstr>Avenir LT 65 Medium</vt:lpstr>
      <vt:lpstr>Night Wind Sent Sample</vt:lpstr>
      <vt:lpstr>Arial</vt:lpstr>
      <vt:lpstr>chalkboard</vt:lpstr>
      <vt:lpstr>Avenir LT 35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Semir Fific</dc:creator>
  <cp:lastModifiedBy>Semir Fific</cp:lastModifiedBy>
  <cp:revision>112</cp:revision>
  <dcterms:created xsi:type="dcterms:W3CDTF">2017-02-20T10:34:37Z</dcterms:created>
  <dcterms:modified xsi:type="dcterms:W3CDTF">2017-04-11T08:41:58Z</dcterms:modified>
</cp:coreProperties>
</file>