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handoutMasterIdLst>
    <p:handoutMasterId r:id="rId34"/>
  </p:handoutMasterIdLst>
  <p:sldIdLst>
    <p:sldId id="398" r:id="rId3"/>
    <p:sldId id="473" r:id="rId4"/>
    <p:sldId id="402" r:id="rId5"/>
    <p:sldId id="478" r:id="rId6"/>
    <p:sldId id="470" r:id="rId7"/>
    <p:sldId id="471" r:id="rId8"/>
    <p:sldId id="475" r:id="rId9"/>
    <p:sldId id="476" r:id="rId10"/>
    <p:sldId id="409" r:id="rId11"/>
    <p:sldId id="479" r:id="rId12"/>
    <p:sldId id="480" r:id="rId13"/>
    <p:sldId id="481" r:id="rId14"/>
    <p:sldId id="490" r:id="rId15"/>
    <p:sldId id="429" r:id="rId16"/>
    <p:sldId id="482" r:id="rId17"/>
    <p:sldId id="483" r:id="rId18"/>
    <p:sldId id="484" r:id="rId19"/>
    <p:sldId id="462" r:id="rId20"/>
    <p:sldId id="428" r:id="rId21"/>
    <p:sldId id="487" r:id="rId22"/>
    <p:sldId id="488" r:id="rId23"/>
    <p:sldId id="489" r:id="rId24"/>
    <p:sldId id="461" r:id="rId25"/>
    <p:sldId id="460" r:id="rId26"/>
    <p:sldId id="466" r:id="rId27"/>
    <p:sldId id="465" r:id="rId28"/>
    <p:sldId id="472" r:id="rId29"/>
    <p:sldId id="469" r:id="rId30"/>
    <p:sldId id="474" r:id="rId31"/>
    <p:sldId id="459" r:id="rId3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2585" autoAdjust="0"/>
  </p:normalViewPr>
  <p:slideViewPr>
    <p:cSldViewPr>
      <p:cViewPr varScale="1">
        <p:scale>
          <a:sx n="109" d="100"/>
          <a:sy n="109" d="100"/>
        </p:scale>
        <p:origin x="1686" y="114"/>
      </p:cViewPr>
      <p:guideLst>
        <p:guide orient="horz" pos="2160"/>
        <p:guide pos="2880"/>
      </p:guideLst>
    </p:cSldViewPr>
  </p:slideViewPr>
  <p:notesTextViewPr>
    <p:cViewPr>
      <p:scale>
        <a:sx n="100" d="100"/>
        <a:sy n="100" d="100"/>
      </p:scale>
      <p:origin x="0" y="0"/>
    </p:cViewPr>
  </p:notesTextViewPr>
  <p:notesViewPr>
    <p:cSldViewPr>
      <p:cViewPr varScale="1">
        <p:scale>
          <a:sx n="93" d="100"/>
          <a:sy n="93" d="100"/>
        </p:scale>
        <p:origin x="287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ata5.xml.rels><?xml version="1.0" encoding="UTF-8" standalone="yes"?>
<Relationships xmlns="http://schemas.openxmlformats.org/package/2006/relationships"><Relationship Id="rId1" Type="http://schemas.openxmlformats.org/officeDocument/2006/relationships/image" Target="../media/image9.jpg"/></Relationships>
</file>

<file path=ppt/diagrams/_rels/data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1CC61-1AF7-462A-A7FE-57A0194C2C83}" type="doc">
      <dgm:prSet loTypeId="urn:microsoft.com/office/officeart/2005/8/layout/vList3" loCatId="list" qsTypeId="urn:microsoft.com/office/officeart/2005/8/quickstyle/simple5" qsCatId="simple" csTypeId="urn:microsoft.com/office/officeart/2005/8/colors/accent2_2" csCatId="accent2" phldr="1"/>
      <dgm:spPr/>
    </dgm:pt>
    <dgm:pt modelId="{17903AD2-0C3C-41F4-B705-535106203C16}">
      <dgm:prSet phldrT="[Text]"/>
      <dgm:spPr/>
      <dgm:t>
        <a:bodyPr/>
        <a:lstStyle/>
        <a:p>
          <a:r>
            <a:rPr lang="sv-SE" dirty="0" smtClean="0"/>
            <a:t>Fysisk </a:t>
          </a:r>
          <a:r>
            <a:rPr lang="sv-SE" dirty="0" smtClean="0">
              <a:latin typeface="Avenir LT 35 Light" panose="020B0303020000020003" pitchFamily="34" charset="0"/>
            </a:rPr>
            <a:t>aktivitet</a:t>
          </a:r>
          <a:endParaRPr lang="sv-SE" dirty="0">
            <a:latin typeface="Avenir LT 35 Light" panose="020B0303020000020003" pitchFamily="34" charset="0"/>
          </a:endParaRPr>
        </a:p>
      </dgm:t>
    </dgm:pt>
    <dgm:pt modelId="{FE88A357-4230-4EFD-A034-FD1D91047E44}" type="parTrans" cxnId="{30EC7A90-55FF-491C-9666-D5C58EC63B7D}">
      <dgm:prSet/>
      <dgm:spPr/>
      <dgm:t>
        <a:bodyPr/>
        <a:lstStyle/>
        <a:p>
          <a:endParaRPr lang="sv-SE"/>
        </a:p>
      </dgm:t>
    </dgm:pt>
    <dgm:pt modelId="{259AD546-A851-4BA9-8362-26492694A5E5}" type="sibTrans" cxnId="{30EC7A90-55FF-491C-9666-D5C58EC63B7D}">
      <dgm:prSet/>
      <dgm:spPr/>
      <dgm:t>
        <a:bodyPr/>
        <a:lstStyle/>
        <a:p>
          <a:endParaRPr lang="sv-SE"/>
        </a:p>
      </dgm:t>
    </dgm:pt>
    <dgm:pt modelId="{7C923242-1188-46AA-AAD9-58CCD411F034}" type="pres">
      <dgm:prSet presAssocID="{5911CC61-1AF7-462A-A7FE-57A0194C2C83}" presName="linearFlow" presStyleCnt="0">
        <dgm:presLayoutVars>
          <dgm:dir/>
          <dgm:resizeHandles val="exact"/>
        </dgm:presLayoutVars>
      </dgm:prSet>
      <dgm:spPr/>
    </dgm:pt>
    <dgm:pt modelId="{99867252-0782-4C3E-BF76-E4DD885C1A38}" type="pres">
      <dgm:prSet presAssocID="{17903AD2-0C3C-41F4-B705-535106203C16}" presName="composite" presStyleCnt="0"/>
      <dgm:spPr/>
    </dgm:pt>
    <dgm:pt modelId="{CD34FA17-4F49-41AE-AE8C-5A55E43745F7}" type="pres">
      <dgm:prSet presAssocID="{17903AD2-0C3C-41F4-B705-535106203C16}"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8000" b="-38000"/>
          </a:stretch>
        </a:blipFill>
      </dgm:spPr>
    </dgm:pt>
    <dgm:pt modelId="{E27D7389-C60D-442B-8503-EA782391C7B4}" type="pres">
      <dgm:prSet presAssocID="{17903AD2-0C3C-41F4-B705-535106203C16}" presName="txShp" presStyleLbl="node1" presStyleIdx="0" presStyleCnt="1" custScaleX="93974" custScaleY="93273" custLinFactNeighborX="-477" custLinFactNeighborY="-134">
        <dgm:presLayoutVars>
          <dgm:bulletEnabled val="1"/>
        </dgm:presLayoutVars>
      </dgm:prSet>
      <dgm:spPr/>
      <dgm:t>
        <a:bodyPr/>
        <a:lstStyle/>
        <a:p>
          <a:endParaRPr lang="sv-SE"/>
        </a:p>
      </dgm:t>
    </dgm:pt>
  </dgm:ptLst>
  <dgm:cxnLst>
    <dgm:cxn modelId="{30EC7A90-55FF-491C-9666-D5C58EC63B7D}" srcId="{5911CC61-1AF7-462A-A7FE-57A0194C2C83}" destId="{17903AD2-0C3C-41F4-B705-535106203C16}" srcOrd="0" destOrd="0" parTransId="{FE88A357-4230-4EFD-A034-FD1D91047E44}" sibTransId="{259AD546-A851-4BA9-8362-26492694A5E5}"/>
    <dgm:cxn modelId="{782BB7C2-77F2-4B6D-A606-44E6039D1788}" type="presOf" srcId="{17903AD2-0C3C-41F4-B705-535106203C16}" destId="{E27D7389-C60D-442B-8503-EA782391C7B4}" srcOrd="0" destOrd="0" presId="urn:microsoft.com/office/officeart/2005/8/layout/vList3"/>
    <dgm:cxn modelId="{69F9B342-1680-4554-BBAC-22858E140B56}" type="presOf" srcId="{5911CC61-1AF7-462A-A7FE-57A0194C2C83}" destId="{7C923242-1188-46AA-AAD9-58CCD411F034}" srcOrd="0" destOrd="0" presId="urn:microsoft.com/office/officeart/2005/8/layout/vList3"/>
    <dgm:cxn modelId="{3313E423-84CB-49CA-893F-0C7A6BA3E046}" type="presParOf" srcId="{7C923242-1188-46AA-AAD9-58CCD411F034}" destId="{99867252-0782-4C3E-BF76-E4DD885C1A38}" srcOrd="0" destOrd="0" presId="urn:microsoft.com/office/officeart/2005/8/layout/vList3"/>
    <dgm:cxn modelId="{AE4C66E7-44CB-4D9E-8161-78B643E1D7EA}" type="presParOf" srcId="{99867252-0782-4C3E-BF76-E4DD885C1A38}" destId="{CD34FA17-4F49-41AE-AE8C-5A55E43745F7}" srcOrd="0" destOrd="0" presId="urn:microsoft.com/office/officeart/2005/8/layout/vList3"/>
    <dgm:cxn modelId="{25E79A90-BEB8-44EC-9DDE-10EA095D2CF8}" type="presParOf" srcId="{99867252-0782-4C3E-BF76-E4DD885C1A38}" destId="{E27D7389-C60D-442B-8503-EA782391C7B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F106F-F0DD-4009-ABCB-6BD8DC73BE6A}" type="doc">
      <dgm:prSet loTypeId="urn:microsoft.com/office/officeart/2005/8/layout/vList3" loCatId="list" qsTypeId="urn:microsoft.com/office/officeart/2005/8/quickstyle/simple5" qsCatId="simple" csTypeId="urn:microsoft.com/office/officeart/2005/8/colors/accent2_5" csCatId="accent2" phldr="1"/>
      <dgm:spPr/>
    </dgm:pt>
    <dgm:pt modelId="{91746B65-9CCB-4FBC-A557-22C6C5B3B971}">
      <dgm:prSet phldrT="[Text]"/>
      <dgm:spPr/>
      <dgm:t>
        <a:bodyPr/>
        <a:lstStyle/>
        <a:p>
          <a:r>
            <a:rPr lang="sv-SE" dirty="0" smtClean="0">
              <a:latin typeface="Avenir LT 35 Light" panose="020B0303020000020003" pitchFamily="34" charset="0"/>
            </a:rPr>
            <a:t>Bra mat</a:t>
          </a:r>
          <a:endParaRPr lang="sv-SE" dirty="0">
            <a:latin typeface="Avenir LT 35 Light" panose="020B0303020000020003" pitchFamily="34" charset="0"/>
          </a:endParaRPr>
        </a:p>
      </dgm:t>
    </dgm:pt>
    <dgm:pt modelId="{61634BEE-359B-4AF0-9478-F2135E63A5F9}" type="parTrans" cxnId="{2DC001F9-364A-4FE9-8D36-CFE08C651485}">
      <dgm:prSet/>
      <dgm:spPr/>
      <dgm:t>
        <a:bodyPr/>
        <a:lstStyle/>
        <a:p>
          <a:endParaRPr lang="sv-SE"/>
        </a:p>
      </dgm:t>
    </dgm:pt>
    <dgm:pt modelId="{AAE2E0CA-5ADB-42D0-B7BE-602BAC423DA3}" type="sibTrans" cxnId="{2DC001F9-364A-4FE9-8D36-CFE08C651485}">
      <dgm:prSet/>
      <dgm:spPr/>
      <dgm:t>
        <a:bodyPr/>
        <a:lstStyle/>
        <a:p>
          <a:endParaRPr lang="sv-SE"/>
        </a:p>
      </dgm:t>
    </dgm:pt>
    <dgm:pt modelId="{D47210DC-E85D-4CCD-8DC2-C8FB52ADFDD1}" type="pres">
      <dgm:prSet presAssocID="{31CF106F-F0DD-4009-ABCB-6BD8DC73BE6A}" presName="linearFlow" presStyleCnt="0">
        <dgm:presLayoutVars>
          <dgm:dir/>
          <dgm:resizeHandles val="exact"/>
        </dgm:presLayoutVars>
      </dgm:prSet>
      <dgm:spPr/>
    </dgm:pt>
    <dgm:pt modelId="{79D4189E-D5F2-4BD7-A0A2-D112C4A7232B}" type="pres">
      <dgm:prSet presAssocID="{91746B65-9CCB-4FBC-A557-22C6C5B3B971}" presName="composite" presStyleCnt="0"/>
      <dgm:spPr/>
    </dgm:pt>
    <dgm:pt modelId="{60F83E4D-ED4D-4072-AE4E-18DB42208109}" type="pres">
      <dgm:prSet presAssocID="{91746B65-9CCB-4FBC-A557-22C6C5B3B971}"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dgm:spPr>
    </dgm:pt>
    <dgm:pt modelId="{BE3E65A0-4D78-4119-B74D-96B48D756590}" type="pres">
      <dgm:prSet presAssocID="{91746B65-9CCB-4FBC-A557-22C6C5B3B971}" presName="txShp" presStyleLbl="node1" presStyleIdx="0" presStyleCnt="1" custScaleX="94831" custScaleY="94123">
        <dgm:presLayoutVars>
          <dgm:bulletEnabled val="1"/>
        </dgm:presLayoutVars>
      </dgm:prSet>
      <dgm:spPr/>
      <dgm:t>
        <a:bodyPr/>
        <a:lstStyle/>
        <a:p>
          <a:endParaRPr lang="sv-SE"/>
        </a:p>
      </dgm:t>
    </dgm:pt>
  </dgm:ptLst>
  <dgm:cxnLst>
    <dgm:cxn modelId="{16C5FD5C-1F86-4F96-99F3-AF7BBDE90453}" type="presOf" srcId="{31CF106F-F0DD-4009-ABCB-6BD8DC73BE6A}" destId="{D47210DC-E85D-4CCD-8DC2-C8FB52ADFDD1}" srcOrd="0" destOrd="0" presId="urn:microsoft.com/office/officeart/2005/8/layout/vList3"/>
    <dgm:cxn modelId="{2DC001F9-364A-4FE9-8D36-CFE08C651485}" srcId="{31CF106F-F0DD-4009-ABCB-6BD8DC73BE6A}" destId="{91746B65-9CCB-4FBC-A557-22C6C5B3B971}" srcOrd="0" destOrd="0" parTransId="{61634BEE-359B-4AF0-9478-F2135E63A5F9}" sibTransId="{AAE2E0CA-5ADB-42D0-B7BE-602BAC423DA3}"/>
    <dgm:cxn modelId="{E2C471BC-69A9-47A2-A23D-38D8CF4C31F5}" type="presOf" srcId="{91746B65-9CCB-4FBC-A557-22C6C5B3B971}" destId="{BE3E65A0-4D78-4119-B74D-96B48D756590}" srcOrd="0" destOrd="0" presId="urn:microsoft.com/office/officeart/2005/8/layout/vList3"/>
    <dgm:cxn modelId="{D8DD2A95-7440-41FE-A583-DFC101CA864B}" type="presParOf" srcId="{D47210DC-E85D-4CCD-8DC2-C8FB52ADFDD1}" destId="{79D4189E-D5F2-4BD7-A0A2-D112C4A7232B}" srcOrd="0" destOrd="0" presId="urn:microsoft.com/office/officeart/2005/8/layout/vList3"/>
    <dgm:cxn modelId="{8D506DD3-D53D-4919-9A60-1E6B3F6AE78B}" type="presParOf" srcId="{79D4189E-D5F2-4BD7-A0A2-D112C4A7232B}" destId="{60F83E4D-ED4D-4072-AE4E-18DB42208109}" srcOrd="0" destOrd="0" presId="urn:microsoft.com/office/officeart/2005/8/layout/vList3"/>
    <dgm:cxn modelId="{E619334D-B53B-42E6-901C-A74A341905CB}" type="presParOf" srcId="{79D4189E-D5F2-4BD7-A0A2-D112C4A7232B}" destId="{BE3E65A0-4D78-4119-B74D-96B48D75659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BAF5F-DC48-4F49-92C0-02A41185FD39}" type="doc">
      <dgm:prSet loTypeId="urn:microsoft.com/office/officeart/2005/8/layout/vList3" loCatId="list" qsTypeId="urn:microsoft.com/office/officeart/2005/8/quickstyle/simple5" qsCatId="simple" csTypeId="urn:microsoft.com/office/officeart/2005/8/colors/accent2_3" csCatId="accent2" phldr="1"/>
      <dgm:spPr/>
    </dgm:pt>
    <dgm:pt modelId="{A08A9744-1F86-4696-94C9-DA8587DC6537}">
      <dgm:prSet phldrT="[Text]"/>
      <dgm:spPr/>
      <dgm:t>
        <a:bodyPr/>
        <a:lstStyle/>
        <a:p>
          <a:r>
            <a:rPr lang="sv-SE" dirty="0" smtClean="0">
              <a:latin typeface="Avenir LT 35 Light" panose="020B0303020000020003" pitchFamily="34" charset="0"/>
            </a:rPr>
            <a:t>Minska stillasittandet</a:t>
          </a:r>
          <a:endParaRPr lang="sv-SE" dirty="0">
            <a:latin typeface="Avenir LT 35 Light" panose="020B0303020000020003" pitchFamily="34" charset="0"/>
          </a:endParaRPr>
        </a:p>
      </dgm:t>
    </dgm:pt>
    <dgm:pt modelId="{EBC50E64-A435-48D9-B42B-4E7776FE961D}" type="parTrans" cxnId="{8C53BD62-07B4-40A2-9A40-C816834A50C2}">
      <dgm:prSet/>
      <dgm:spPr/>
      <dgm:t>
        <a:bodyPr/>
        <a:lstStyle/>
        <a:p>
          <a:endParaRPr lang="sv-SE"/>
        </a:p>
      </dgm:t>
    </dgm:pt>
    <dgm:pt modelId="{FB467800-C86E-41D6-BE68-6D4E58498DA8}" type="sibTrans" cxnId="{8C53BD62-07B4-40A2-9A40-C816834A50C2}">
      <dgm:prSet/>
      <dgm:spPr/>
      <dgm:t>
        <a:bodyPr/>
        <a:lstStyle/>
        <a:p>
          <a:endParaRPr lang="sv-SE"/>
        </a:p>
      </dgm:t>
    </dgm:pt>
    <dgm:pt modelId="{614ECEA3-B01B-480F-BEEC-CDBFCEC142A7}" type="pres">
      <dgm:prSet presAssocID="{088BAF5F-DC48-4F49-92C0-02A41185FD39}" presName="linearFlow" presStyleCnt="0">
        <dgm:presLayoutVars>
          <dgm:dir/>
          <dgm:resizeHandles val="exact"/>
        </dgm:presLayoutVars>
      </dgm:prSet>
      <dgm:spPr/>
    </dgm:pt>
    <dgm:pt modelId="{8E080B0B-0B0D-4193-9E5D-2716DE1FC824}" type="pres">
      <dgm:prSet presAssocID="{A08A9744-1F86-4696-94C9-DA8587DC6537}" presName="composite" presStyleCnt="0"/>
      <dgm:spPr/>
    </dgm:pt>
    <dgm:pt modelId="{1A27F2BF-1E7A-4EC7-9D71-C8F2C28D86EB}" type="pres">
      <dgm:prSet presAssocID="{A08A9744-1F86-4696-94C9-DA8587DC6537}"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BE71ADE4-0593-4E64-8D76-DFF6B1AED0EF}" type="pres">
      <dgm:prSet presAssocID="{A08A9744-1F86-4696-94C9-DA8587DC6537}" presName="txShp" presStyleLbl="node1" presStyleIdx="0" presStyleCnt="1" custScaleX="94851" custScaleY="94143" custLinFactNeighborX="-184" custLinFactNeighborY="1109">
        <dgm:presLayoutVars>
          <dgm:bulletEnabled val="1"/>
        </dgm:presLayoutVars>
      </dgm:prSet>
      <dgm:spPr/>
      <dgm:t>
        <a:bodyPr/>
        <a:lstStyle/>
        <a:p>
          <a:endParaRPr lang="sv-SE"/>
        </a:p>
      </dgm:t>
    </dgm:pt>
  </dgm:ptLst>
  <dgm:cxnLst>
    <dgm:cxn modelId="{DEDD164A-1461-4D44-83EA-75795BA8FDCF}" type="presOf" srcId="{A08A9744-1F86-4696-94C9-DA8587DC6537}" destId="{BE71ADE4-0593-4E64-8D76-DFF6B1AED0EF}" srcOrd="0" destOrd="0" presId="urn:microsoft.com/office/officeart/2005/8/layout/vList3"/>
    <dgm:cxn modelId="{8C53BD62-07B4-40A2-9A40-C816834A50C2}" srcId="{088BAF5F-DC48-4F49-92C0-02A41185FD39}" destId="{A08A9744-1F86-4696-94C9-DA8587DC6537}" srcOrd="0" destOrd="0" parTransId="{EBC50E64-A435-48D9-B42B-4E7776FE961D}" sibTransId="{FB467800-C86E-41D6-BE68-6D4E58498DA8}"/>
    <dgm:cxn modelId="{FBD6ACD5-EC2E-404C-AC01-E4B86388F3B6}" type="presOf" srcId="{088BAF5F-DC48-4F49-92C0-02A41185FD39}" destId="{614ECEA3-B01B-480F-BEEC-CDBFCEC142A7}" srcOrd="0" destOrd="0" presId="urn:microsoft.com/office/officeart/2005/8/layout/vList3"/>
    <dgm:cxn modelId="{FDAF6C64-2761-440F-B0BC-7533DBC82452}" type="presParOf" srcId="{614ECEA3-B01B-480F-BEEC-CDBFCEC142A7}" destId="{8E080B0B-0B0D-4193-9E5D-2716DE1FC824}" srcOrd="0" destOrd="0" presId="urn:microsoft.com/office/officeart/2005/8/layout/vList3"/>
    <dgm:cxn modelId="{E3DD02CC-BFBF-4126-A6FA-64FD358F1BFE}" type="presParOf" srcId="{8E080B0B-0B0D-4193-9E5D-2716DE1FC824}" destId="{1A27F2BF-1E7A-4EC7-9D71-C8F2C28D86EB}" srcOrd="0" destOrd="0" presId="urn:microsoft.com/office/officeart/2005/8/layout/vList3"/>
    <dgm:cxn modelId="{885B4641-A953-4081-A9DD-AB65D8A666F6}" type="presParOf" srcId="{8E080B0B-0B0D-4193-9E5D-2716DE1FC824}" destId="{BE71ADE4-0593-4E64-8D76-DFF6B1AED0EF}"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48AF5-84F7-4FB1-9527-C3AC85D2F5B5}" type="doc">
      <dgm:prSet loTypeId="urn:microsoft.com/office/officeart/2005/8/layout/vList3" loCatId="list" qsTypeId="urn:microsoft.com/office/officeart/2005/8/quickstyle/simple5" qsCatId="simple" csTypeId="urn:microsoft.com/office/officeart/2005/8/colors/accent2_5" csCatId="accent2" phldr="1"/>
      <dgm:spPr/>
    </dgm:pt>
    <dgm:pt modelId="{76F44650-8597-4393-9BD8-8ABBFEC1FF8D}">
      <dgm:prSet phldrT="[Text]" custT="1"/>
      <dgm:spPr/>
      <dgm:t>
        <a:bodyPr/>
        <a:lstStyle/>
        <a:p>
          <a:r>
            <a:rPr lang="sv-SE" sz="3100" dirty="0" smtClean="0">
              <a:latin typeface="Avenir LT 35 Light" panose="020B0303020000020003" pitchFamily="34" charset="0"/>
            </a:rPr>
            <a:t>Stress</a:t>
          </a:r>
          <a:endParaRPr lang="sv-SE" sz="3100" dirty="0">
            <a:latin typeface="Avenir LT 35 Light" panose="020B0303020000020003" pitchFamily="34" charset="0"/>
          </a:endParaRPr>
        </a:p>
      </dgm:t>
    </dgm:pt>
    <dgm:pt modelId="{04B95779-6E65-4FC5-ADC7-4A8FA9F12690}" type="parTrans" cxnId="{45925C83-1238-4F3B-9C3E-3711161B3325}">
      <dgm:prSet/>
      <dgm:spPr/>
      <dgm:t>
        <a:bodyPr/>
        <a:lstStyle/>
        <a:p>
          <a:endParaRPr lang="sv-SE"/>
        </a:p>
      </dgm:t>
    </dgm:pt>
    <dgm:pt modelId="{A7A42E60-C908-4FFF-A826-2BBD36FB4EBA}" type="sibTrans" cxnId="{45925C83-1238-4F3B-9C3E-3711161B3325}">
      <dgm:prSet/>
      <dgm:spPr/>
      <dgm:t>
        <a:bodyPr/>
        <a:lstStyle/>
        <a:p>
          <a:endParaRPr lang="sv-SE"/>
        </a:p>
      </dgm:t>
    </dgm:pt>
    <dgm:pt modelId="{ABF27C93-DCDC-4AD9-B2D7-B207E455BB16}" type="pres">
      <dgm:prSet presAssocID="{5CE48AF5-84F7-4FB1-9527-C3AC85D2F5B5}" presName="linearFlow" presStyleCnt="0">
        <dgm:presLayoutVars>
          <dgm:dir/>
          <dgm:resizeHandles val="exact"/>
        </dgm:presLayoutVars>
      </dgm:prSet>
      <dgm:spPr/>
    </dgm:pt>
    <dgm:pt modelId="{F6BE2062-CAA2-433B-9541-645A599B8A6D}" type="pres">
      <dgm:prSet presAssocID="{76F44650-8597-4393-9BD8-8ABBFEC1FF8D}" presName="composite" presStyleCnt="0"/>
      <dgm:spPr/>
    </dgm:pt>
    <dgm:pt modelId="{AF392740-AA66-4BBD-858F-B66652594853}" type="pres">
      <dgm:prSet presAssocID="{76F44650-8597-4393-9BD8-8ABBFEC1FF8D}" presName="imgShp" presStyleLbl="fgImgPlace1" presStyleIdx="0" presStyleCnt="1" custScaleX="104642" custScaleY="10464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5000" b="-35000"/>
          </a:stretch>
        </a:blipFill>
      </dgm:spPr>
    </dgm:pt>
    <dgm:pt modelId="{F8AB9F38-20A3-4813-9C79-8009C5FFA6AF}" type="pres">
      <dgm:prSet presAssocID="{76F44650-8597-4393-9BD8-8ABBFEC1FF8D}" presName="txShp" presStyleLbl="node1" presStyleIdx="0" presStyleCnt="1">
        <dgm:presLayoutVars>
          <dgm:bulletEnabled val="1"/>
        </dgm:presLayoutVars>
      </dgm:prSet>
      <dgm:spPr/>
      <dgm:t>
        <a:bodyPr/>
        <a:lstStyle/>
        <a:p>
          <a:endParaRPr lang="sv-SE"/>
        </a:p>
      </dgm:t>
    </dgm:pt>
  </dgm:ptLst>
  <dgm:cxnLst>
    <dgm:cxn modelId="{F708A4F7-5FB8-4651-B6FD-A1DFBE703ADA}" type="presOf" srcId="{76F44650-8597-4393-9BD8-8ABBFEC1FF8D}" destId="{F8AB9F38-20A3-4813-9C79-8009C5FFA6AF}" srcOrd="0" destOrd="0" presId="urn:microsoft.com/office/officeart/2005/8/layout/vList3"/>
    <dgm:cxn modelId="{45925C83-1238-4F3B-9C3E-3711161B3325}" srcId="{5CE48AF5-84F7-4FB1-9527-C3AC85D2F5B5}" destId="{76F44650-8597-4393-9BD8-8ABBFEC1FF8D}" srcOrd="0" destOrd="0" parTransId="{04B95779-6E65-4FC5-ADC7-4A8FA9F12690}" sibTransId="{A7A42E60-C908-4FFF-A826-2BBD36FB4EBA}"/>
    <dgm:cxn modelId="{CFA6C580-9F77-4669-ABF0-D8A9BB67694C}" type="presOf" srcId="{5CE48AF5-84F7-4FB1-9527-C3AC85D2F5B5}" destId="{ABF27C93-DCDC-4AD9-B2D7-B207E455BB16}" srcOrd="0" destOrd="0" presId="urn:microsoft.com/office/officeart/2005/8/layout/vList3"/>
    <dgm:cxn modelId="{849DBC12-0024-464A-AD48-4C6EB21837FE}" type="presParOf" srcId="{ABF27C93-DCDC-4AD9-B2D7-B207E455BB16}" destId="{F6BE2062-CAA2-433B-9541-645A599B8A6D}" srcOrd="0" destOrd="0" presId="urn:microsoft.com/office/officeart/2005/8/layout/vList3"/>
    <dgm:cxn modelId="{4541C53A-9EF1-4195-8DB7-863A5BD6E0FA}" type="presParOf" srcId="{F6BE2062-CAA2-433B-9541-645A599B8A6D}" destId="{AF392740-AA66-4BBD-858F-B66652594853}" srcOrd="0" destOrd="0" presId="urn:microsoft.com/office/officeart/2005/8/layout/vList3"/>
    <dgm:cxn modelId="{B37C568D-BBA4-44CA-964F-E83830844EBB}" type="presParOf" srcId="{F6BE2062-CAA2-433B-9541-645A599B8A6D}" destId="{F8AB9F38-20A3-4813-9C79-8009C5FFA6AF}" srcOrd="1" destOrd="0" presId="urn:microsoft.com/office/officeart/2005/8/layout/vLis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12D71-2D79-4502-9248-3C33852D5A13}" type="doc">
      <dgm:prSet loTypeId="urn:microsoft.com/office/officeart/2005/8/layout/vList3" loCatId="list" qsTypeId="urn:microsoft.com/office/officeart/2005/8/quickstyle/simple5" qsCatId="simple" csTypeId="urn:microsoft.com/office/officeart/2005/8/colors/accent2_4" csCatId="accent2" phldr="1"/>
      <dgm:spPr/>
    </dgm:pt>
    <dgm:pt modelId="{7996C9D7-5B36-450E-A844-6C2B891353C2}">
      <dgm:prSet phldrT="[Text]"/>
      <dgm:spPr/>
      <dgm:t>
        <a:bodyPr/>
        <a:lstStyle/>
        <a:p>
          <a:r>
            <a:rPr lang="sv-SE" dirty="0" smtClean="0"/>
            <a:t>S</a:t>
          </a:r>
          <a:r>
            <a:rPr lang="sv-SE" dirty="0" smtClean="0">
              <a:latin typeface="Avenir LT 35 Light" panose="020B0303020000020003" pitchFamily="34" charset="0"/>
            </a:rPr>
            <a:t>ö</a:t>
          </a:r>
          <a:r>
            <a:rPr lang="sv-SE" dirty="0" smtClean="0"/>
            <a:t>mn</a:t>
          </a:r>
          <a:endParaRPr lang="sv-SE" dirty="0"/>
        </a:p>
      </dgm:t>
    </dgm:pt>
    <dgm:pt modelId="{2A6BE097-BBD9-422A-889D-6DF6F23CA35F}" type="parTrans" cxnId="{B43ED553-FC21-4DC1-8619-ABC524499CC8}">
      <dgm:prSet/>
      <dgm:spPr/>
      <dgm:t>
        <a:bodyPr/>
        <a:lstStyle/>
        <a:p>
          <a:endParaRPr lang="sv-SE"/>
        </a:p>
      </dgm:t>
    </dgm:pt>
    <dgm:pt modelId="{10D74BAE-E1AD-43AC-9AB0-DCF04ADD6D5D}" type="sibTrans" cxnId="{B43ED553-FC21-4DC1-8619-ABC524499CC8}">
      <dgm:prSet/>
      <dgm:spPr/>
      <dgm:t>
        <a:bodyPr/>
        <a:lstStyle/>
        <a:p>
          <a:endParaRPr lang="sv-SE"/>
        </a:p>
      </dgm:t>
    </dgm:pt>
    <dgm:pt modelId="{F9158CE3-C0D8-4CCE-8B65-89E0814EE662}" type="pres">
      <dgm:prSet presAssocID="{5D612D71-2D79-4502-9248-3C33852D5A13}" presName="linearFlow" presStyleCnt="0">
        <dgm:presLayoutVars>
          <dgm:dir/>
          <dgm:resizeHandles val="exact"/>
        </dgm:presLayoutVars>
      </dgm:prSet>
      <dgm:spPr/>
    </dgm:pt>
    <dgm:pt modelId="{D75D6BF4-DDF6-49FD-9DAA-7EF30EFBA58A}" type="pres">
      <dgm:prSet presAssocID="{7996C9D7-5B36-450E-A844-6C2B891353C2}" presName="composite" presStyleCnt="0"/>
      <dgm:spPr/>
    </dgm:pt>
    <dgm:pt modelId="{781CF6AA-53E8-46C4-9145-ADAF6CA1B376}" type="pres">
      <dgm:prSet presAssocID="{7996C9D7-5B36-450E-A844-6C2B891353C2}" presName="imgShp" presStyleLbl="fgImgPlace1" presStyleIdx="0" presStyleCnt="1" custScaleX="95772" custScaleY="9577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2703E14-BA9A-44C8-A9E2-17C0ABA193D7}" type="pres">
      <dgm:prSet presAssocID="{7996C9D7-5B36-450E-A844-6C2B891353C2}" presName="txShp" presStyleLbl="node1" presStyleIdx="0" presStyleCnt="1" custScaleX="90745" custScaleY="90068" custLinFactNeighborX="2619" custLinFactNeighborY="-2506">
        <dgm:presLayoutVars>
          <dgm:bulletEnabled val="1"/>
        </dgm:presLayoutVars>
      </dgm:prSet>
      <dgm:spPr/>
      <dgm:t>
        <a:bodyPr/>
        <a:lstStyle/>
        <a:p>
          <a:endParaRPr lang="sv-SE"/>
        </a:p>
      </dgm:t>
    </dgm:pt>
  </dgm:ptLst>
  <dgm:cxnLst>
    <dgm:cxn modelId="{B43ED553-FC21-4DC1-8619-ABC524499CC8}" srcId="{5D612D71-2D79-4502-9248-3C33852D5A13}" destId="{7996C9D7-5B36-450E-A844-6C2B891353C2}" srcOrd="0" destOrd="0" parTransId="{2A6BE097-BBD9-422A-889D-6DF6F23CA35F}" sibTransId="{10D74BAE-E1AD-43AC-9AB0-DCF04ADD6D5D}"/>
    <dgm:cxn modelId="{E55BD6A1-20D4-4B29-A6D0-0E4937756C79}" type="presOf" srcId="{5D612D71-2D79-4502-9248-3C33852D5A13}" destId="{F9158CE3-C0D8-4CCE-8B65-89E0814EE662}" srcOrd="0" destOrd="0" presId="urn:microsoft.com/office/officeart/2005/8/layout/vList3"/>
    <dgm:cxn modelId="{C3968053-591B-47D5-96A1-76D2B9CC3761}" type="presOf" srcId="{7996C9D7-5B36-450E-A844-6C2B891353C2}" destId="{12703E14-BA9A-44C8-A9E2-17C0ABA193D7}" srcOrd="0" destOrd="0" presId="urn:microsoft.com/office/officeart/2005/8/layout/vList3"/>
    <dgm:cxn modelId="{A661FA73-9641-4F67-A863-660BFD842DAD}" type="presParOf" srcId="{F9158CE3-C0D8-4CCE-8B65-89E0814EE662}" destId="{D75D6BF4-DDF6-49FD-9DAA-7EF30EFBA58A}" srcOrd="0" destOrd="0" presId="urn:microsoft.com/office/officeart/2005/8/layout/vList3"/>
    <dgm:cxn modelId="{C4A999F7-73B6-4669-8073-A716978E2CE9}" type="presParOf" srcId="{D75D6BF4-DDF6-49FD-9DAA-7EF30EFBA58A}" destId="{781CF6AA-53E8-46C4-9145-ADAF6CA1B376}" srcOrd="0" destOrd="0" presId="urn:microsoft.com/office/officeart/2005/8/layout/vList3"/>
    <dgm:cxn modelId="{9D62C014-4C57-44D4-BE1D-6BC4A12D515A}" type="presParOf" srcId="{D75D6BF4-DDF6-49FD-9DAA-7EF30EFBA58A}" destId="{12703E14-BA9A-44C8-A9E2-17C0ABA193D7}" srcOrd="1" destOrd="0" presId="urn:microsoft.com/office/officeart/2005/8/layout/vLis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3A65D9-30B9-4C8B-9737-6AD14ACF58E5}" type="doc">
      <dgm:prSet loTypeId="urn:microsoft.com/office/officeart/2005/8/layout/cycle2" loCatId="cycle" qsTypeId="urn:microsoft.com/office/officeart/2005/8/quickstyle/3d2" qsCatId="3D" csTypeId="urn:microsoft.com/office/officeart/2005/8/colors/accent2_2" csCatId="accent2" phldr="1"/>
      <dgm:spPr/>
      <dgm:t>
        <a:bodyPr/>
        <a:lstStyle/>
        <a:p>
          <a:endParaRPr lang="sv-SE"/>
        </a:p>
      </dgm:t>
    </dgm:pt>
    <dgm:pt modelId="{9CB1A822-1F5B-4EDD-9A7D-3504C7D9CC8D}">
      <dgm:prSet custT="1"/>
      <dgm:spPr/>
      <dgm:t>
        <a:bodyPr/>
        <a:lstStyle/>
        <a:p>
          <a:pPr rtl="0"/>
          <a:r>
            <a:rPr lang="sv-SE" sz="1100" dirty="0" smtClean="0">
              <a:latin typeface="Avenir LT 35 Light" panose="020B0303020000020003" pitchFamily="34" charset="0"/>
            </a:rPr>
            <a:t>Ät i lugn &amp; ro </a:t>
          </a:r>
          <a:endParaRPr lang="sv-SE" sz="1100" dirty="0">
            <a:latin typeface="Avenir LT 35 Light" panose="020B0303020000020003" pitchFamily="34" charset="0"/>
          </a:endParaRPr>
        </a:p>
      </dgm:t>
    </dgm:pt>
    <dgm:pt modelId="{C5BDB19F-B784-4F80-A5BD-38282A547BE8}" type="parTrans" cxnId="{8C253A56-9240-494C-90E7-F7C50C220494}">
      <dgm:prSet/>
      <dgm:spPr/>
      <dgm:t>
        <a:bodyPr/>
        <a:lstStyle/>
        <a:p>
          <a:endParaRPr lang="sv-SE"/>
        </a:p>
      </dgm:t>
    </dgm:pt>
    <dgm:pt modelId="{09E5939C-12FB-4975-AC44-3276DCCB5501}" type="sibTrans" cxnId="{8C253A56-9240-494C-90E7-F7C50C220494}">
      <dgm:prSet/>
      <dgm:spPr/>
      <dgm:t>
        <a:bodyPr/>
        <a:lstStyle/>
        <a:p>
          <a:endParaRPr lang="sv-SE"/>
        </a:p>
      </dgm:t>
    </dgm:pt>
    <dgm:pt modelId="{996772D7-318C-4942-8851-5E491208FC53}">
      <dgm:prSet custT="1"/>
      <dgm:spPr/>
      <dgm:t>
        <a:bodyPr/>
        <a:lstStyle/>
        <a:p>
          <a:pPr rtl="0"/>
          <a:r>
            <a:rPr lang="sv-SE" sz="1100" dirty="0" smtClean="0">
              <a:latin typeface="Avenir LT 35 Light" panose="020B0303020000020003" pitchFamily="34" charset="0"/>
            </a:rPr>
            <a:t>Tugga maten noggrant </a:t>
          </a:r>
          <a:endParaRPr lang="sv-SE" sz="1100" dirty="0">
            <a:latin typeface="Avenir LT 35 Light" panose="020B0303020000020003" pitchFamily="34" charset="0"/>
          </a:endParaRPr>
        </a:p>
      </dgm:t>
    </dgm:pt>
    <dgm:pt modelId="{BB95CA26-2023-4ED4-AEA2-CDACCF3CF50F}" type="parTrans" cxnId="{DE72EDA7-3023-4E17-8E5B-2637BDEE997F}">
      <dgm:prSet/>
      <dgm:spPr/>
      <dgm:t>
        <a:bodyPr/>
        <a:lstStyle/>
        <a:p>
          <a:endParaRPr lang="sv-SE"/>
        </a:p>
      </dgm:t>
    </dgm:pt>
    <dgm:pt modelId="{DD956E10-CF65-43BF-9693-C0982E7E50A6}" type="sibTrans" cxnId="{DE72EDA7-3023-4E17-8E5B-2637BDEE997F}">
      <dgm:prSet/>
      <dgm:spPr/>
      <dgm:t>
        <a:bodyPr/>
        <a:lstStyle/>
        <a:p>
          <a:endParaRPr lang="sv-SE"/>
        </a:p>
      </dgm:t>
    </dgm:pt>
    <dgm:pt modelId="{B669DDB8-DCBC-43DC-A872-40403F3BBD64}">
      <dgm:prSet custT="1"/>
      <dgm:spPr/>
      <dgm:t>
        <a:bodyPr/>
        <a:lstStyle/>
        <a:p>
          <a:pPr rtl="0"/>
          <a:r>
            <a:rPr lang="sv-SE" sz="1100" dirty="0" smtClean="0">
              <a:latin typeface="Avenir LT 35 Light" panose="020B0303020000020003" pitchFamily="34" charset="0"/>
            </a:rPr>
            <a:t>Välj gärna vatten som måltidsdryck</a:t>
          </a:r>
          <a:endParaRPr lang="sv-SE" sz="1100" dirty="0">
            <a:latin typeface="Avenir LT 35 Light" panose="020B0303020000020003" pitchFamily="34" charset="0"/>
          </a:endParaRPr>
        </a:p>
      </dgm:t>
    </dgm:pt>
    <dgm:pt modelId="{C3E17EA4-0C45-402C-A48B-B67025D2A060}" type="parTrans" cxnId="{12A675B3-DE39-40E1-A411-023402C1669A}">
      <dgm:prSet/>
      <dgm:spPr/>
      <dgm:t>
        <a:bodyPr/>
        <a:lstStyle/>
        <a:p>
          <a:endParaRPr lang="sv-SE"/>
        </a:p>
      </dgm:t>
    </dgm:pt>
    <dgm:pt modelId="{D8D97FE0-C6B7-4C91-A8A6-EC6B7B6D9BE4}" type="sibTrans" cxnId="{12A675B3-DE39-40E1-A411-023402C1669A}">
      <dgm:prSet/>
      <dgm:spPr/>
      <dgm:t>
        <a:bodyPr/>
        <a:lstStyle/>
        <a:p>
          <a:endParaRPr lang="sv-SE"/>
        </a:p>
      </dgm:t>
    </dgm:pt>
    <dgm:pt modelId="{DF01EDA2-80DF-4CB1-A57B-6FC0285C88C5}">
      <dgm:prSet custT="1"/>
      <dgm:spPr/>
      <dgm:t>
        <a:bodyPr/>
        <a:lstStyle/>
        <a:p>
          <a:pPr rtl="0"/>
          <a:r>
            <a:rPr lang="sv-SE" sz="1100" dirty="0" smtClean="0">
              <a:latin typeface="Avenir LT 35 Light" panose="020B0303020000020003" pitchFamily="34" charset="0"/>
            </a:rPr>
            <a:t>Fokusera mer på helheten i kosten</a:t>
          </a:r>
          <a:endParaRPr lang="sv-SE" sz="1100" dirty="0">
            <a:latin typeface="Avenir LT 35 Light" panose="020B0303020000020003" pitchFamily="34" charset="0"/>
          </a:endParaRPr>
        </a:p>
      </dgm:t>
    </dgm:pt>
    <dgm:pt modelId="{EC5DE69D-7047-41A2-991D-0AF93E9608E1}" type="parTrans" cxnId="{EB8C1984-B0A6-4F51-BBA2-64F4A2710B0E}">
      <dgm:prSet/>
      <dgm:spPr/>
      <dgm:t>
        <a:bodyPr/>
        <a:lstStyle/>
        <a:p>
          <a:endParaRPr lang="sv-SE"/>
        </a:p>
      </dgm:t>
    </dgm:pt>
    <dgm:pt modelId="{E4CAB887-C90E-4B9D-964F-7EA243AF8871}" type="sibTrans" cxnId="{EB8C1984-B0A6-4F51-BBA2-64F4A2710B0E}">
      <dgm:prSet/>
      <dgm:spPr/>
      <dgm:t>
        <a:bodyPr/>
        <a:lstStyle/>
        <a:p>
          <a:endParaRPr lang="sv-SE"/>
        </a:p>
      </dgm:t>
    </dgm:pt>
    <dgm:pt modelId="{A1F08885-F01C-4CC3-93B4-6A670AA1872F}">
      <dgm:prSet custT="1"/>
      <dgm:spPr/>
      <dgm:t>
        <a:bodyPr/>
        <a:lstStyle/>
        <a:p>
          <a:pPr rtl="0"/>
          <a:r>
            <a:rPr lang="sv-SE" sz="900" dirty="0" smtClean="0">
              <a:latin typeface="Avenir LT 35 Light" panose="020B0303020000020003" pitchFamily="34" charset="0"/>
            </a:rPr>
            <a:t>Håll en bra balans mellan energigivarna, utifrån energi- och aktivitetsbehov</a:t>
          </a:r>
          <a:endParaRPr lang="sv-SE" sz="900" dirty="0">
            <a:latin typeface="Avenir LT 35 Light" panose="020B0303020000020003" pitchFamily="34" charset="0"/>
          </a:endParaRPr>
        </a:p>
      </dgm:t>
    </dgm:pt>
    <dgm:pt modelId="{155BCDD9-E9C4-4AA4-B115-CE18AC3AFF63}" type="parTrans" cxnId="{421E028C-B77C-4C68-A55D-EDFFD3109EC3}">
      <dgm:prSet/>
      <dgm:spPr/>
      <dgm:t>
        <a:bodyPr/>
        <a:lstStyle/>
        <a:p>
          <a:endParaRPr lang="sv-SE"/>
        </a:p>
      </dgm:t>
    </dgm:pt>
    <dgm:pt modelId="{78772913-F1CC-4571-8368-7A17A23C4968}" type="sibTrans" cxnId="{421E028C-B77C-4C68-A55D-EDFFD3109EC3}">
      <dgm:prSet/>
      <dgm:spPr/>
      <dgm:t>
        <a:bodyPr/>
        <a:lstStyle/>
        <a:p>
          <a:endParaRPr lang="sv-SE"/>
        </a:p>
      </dgm:t>
    </dgm:pt>
    <dgm:pt modelId="{E5FBCEEF-FB30-4603-B426-C621CCCC6C64}">
      <dgm:prSet custT="1"/>
      <dgm:spPr/>
      <dgm:t>
        <a:bodyPr/>
        <a:lstStyle/>
        <a:p>
          <a:pPr rtl="0"/>
          <a:r>
            <a:rPr lang="sv-SE" sz="900" dirty="0" smtClean="0">
              <a:latin typeface="Avenir LT 35 Light" panose="020B0303020000020003" pitchFamily="34" charset="0"/>
            </a:rPr>
            <a:t>Fokusera mer på vilken typ av fett och kolhydrater man bör äta, och mindre på mängden</a:t>
          </a:r>
          <a:endParaRPr lang="sv-SE" sz="900" dirty="0">
            <a:latin typeface="Avenir LT 35 Light" panose="020B0303020000020003" pitchFamily="34" charset="0"/>
          </a:endParaRPr>
        </a:p>
      </dgm:t>
    </dgm:pt>
    <dgm:pt modelId="{2CC93393-C85C-4562-A335-97FCC2CF0ED5}" type="parTrans" cxnId="{928828D0-9B48-4F9C-8615-0A4425BD1260}">
      <dgm:prSet/>
      <dgm:spPr/>
      <dgm:t>
        <a:bodyPr/>
        <a:lstStyle/>
        <a:p>
          <a:endParaRPr lang="sv-SE"/>
        </a:p>
      </dgm:t>
    </dgm:pt>
    <dgm:pt modelId="{5463AF33-6986-4960-903D-409C1419883A}" type="sibTrans" cxnId="{928828D0-9B48-4F9C-8615-0A4425BD1260}">
      <dgm:prSet/>
      <dgm:spPr/>
      <dgm:t>
        <a:bodyPr/>
        <a:lstStyle/>
        <a:p>
          <a:endParaRPr lang="sv-SE"/>
        </a:p>
      </dgm:t>
    </dgm:pt>
    <dgm:pt modelId="{9EF736FF-3940-4E50-81BE-7005A74364DC}" type="pres">
      <dgm:prSet presAssocID="{463A65D9-30B9-4C8B-9737-6AD14ACF58E5}" presName="cycle" presStyleCnt="0">
        <dgm:presLayoutVars>
          <dgm:dir/>
          <dgm:resizeHandles val="exact"/>
        </dgm:presLayoutVars>
      </dgm:prSet>
      <dgm:spPr/>
      <dgm:t>
        <a:bodyPr/>
        <a:lstStyle/>
        <a:p>
          <a:endParaRPr lang="sv-SE"/>
        </a:p>
      </dgm:t>
    </dgm:pt>
    <dgm:pt modelId="{EB5CB004-961F-4D7B-A3A5-1BBD44E6833B}" type="pres">
      <dgm:prSet presAssocID="{9CB1A822-1F5B-4EDD-9A7D-3504C7D9CC8D}" presName="node" presStyleLbl="node1" presStyleIdx="0" presStyleCnt="6">
        <dgm:presLayoutVars>
          <dgm:bulletEnabled val="1"/>
        </dgm:presLayoutVars>
      </dgm:prSet>
      <dgm:spPr/>
      <dgm:t>
        <a:bodyPr/>
        <a:lstStyle/>
        <a:p>
          <a:endParaRPr lang="sv-SE"/>
        </a:p>
      </dgm:t>
    </dgm:pt>
    <dgm:pt modelId="{C5EBEC82-3DB5-471F-B731-24CEB73221FC}" type="pres">
      <dgm:prSet presAssocID="{09E5939C-12FB-4975-AC44-3276DCCB5501}" presName="sibTrans" presStyleLbl="sibTrans2D1" presStyleIdx="0" presStyleCnt="6"/>
      <dgm:spPr/>
      <dgm:t>
        <a:bodyPr/>
        <a:lstStyle/>
        <a:p>
          <a:endParaRPr lang="sv-SE"/>
        </a:p>
      </dgm:t>
    </dgm:pt>
    <dgm:pt modelId="{B3047A55-9929-429A-AA3D-99C67DCE04A6}" type="pres">
      <dgm:prSet presAssocID="{09E5939C-12FB-4975-AC44-3276DCCB5501}" presName="connectorText" presStyleLbl="sibTrans2D1" presStyleIdx="0" presStyleCnt="6"/>
      <dgm:spPr/>
      <dgm:t>
        <a:bodyPr/>
        <a:lstStyle/>
        <a:p>
          <a:endParaRPr lang="sv-SE"/>
        </a:p>
      </dgm:t>
    </dgm:pt>
    <dgm:pt modelId="{013AEB11-0B56-46C1-813C-8F1290008595}" type="pres">
      <dgm:prSet presAssocID="{996772D7-318C-4942-8851-5E491208FC53}" presName="node" presStyleLbl="node1" presStyleIdx="1" presStyleCnt="6">
        <dgm:presLayoutVars>
          <dgm:bulletEnabled val="1"/>
        </dgm:presLayoutVars>
      </dgm:prSet>
      <dgm:spPr/>
      <dgm:t>
        <a:bodyPr/>
        <a:lstStyle/>
        <a:p>
          <a:endParaRPr lang="sv-SE"/>
        </a:p>
      </dgm:t>
    </dgm:pt>
    <dgm:pt modelId="{75223E7C-3B11-454E-A518-96D4F8A7B127}" type="pres">
      <dgm:prSet presAssocID="{DD956E10-CF65-43BF-9693-C0982E7E50A6}" presName="sibTrans" presStyleLbl="sibTrans2D1" presStyleIdx="1" presStyleCnt="6"/>
      <dgm:spPr/>
      <dgm:t>
        <a:bodyPr/>
        <a:lstStyle/>
        <a:p>
          <a:endParaRPr lang="sv-SE"/>
        </a:p>
      </dgm:t>
    </dgm:pt>
    <dgm:pt modelId="{B960ECA8-32C9-43D1-B1F9-5EF931931718}" type="pres">
      <dgm:prSet presAssocID="{DD956E10-CF65-43BF-9693-C0982E7E50A6}" presName="connectorText" presStyleLbl="sibTrans2D1" presStyleIdx="1" presStyleCnt="6"/>
      <dgm:spPr/>
      <dgm:t>
        <a:bodyPr/>
        <a:lstStyle/>
        <a:p>
          <a:endParaRPr lang="sv-SE"/>
        </a:p>
      </dgm:t>
    </dgm:pt>
    <dgm:pt modelId="{60757895-5F43-44BD-B099-3422BD3C0062}" type="pres">
      <dgm:prSet presAssocID="{B669DDB8-DCBC-43DC-A872-40403F3BBD64}" presName="node" presStyleLbl="node1" presStyleIdx="2" presStyleCnt="6">
        <dgm:presLayoutVars>
          <dgm:bulletEnabled val="1"/>
        </dgm:presLayoutVars>
      </dgm:prSet>
      <dgm:spPr/>
      <dgm:t>
        <a:bodyPr/>
        <a:lstStyle/>
        <a:p>
          <a:endParaRPr lang="sv-SE"/>
        </a:p>
      </dgm:t>
    </dgm:pt>
    <dgm:pt modelId="{56FEEC8E-B24D-4354-89F0-DA30E3677222}" type="pres">
      <dgm:prSet presAssocID="{D8D97FE0-C6B7-4C91-A8A6-EC6B7B6D9BE4}" presName="sibTrans" presStyleLbl="sibTrans2D1" presStyleIdx="2" presStyleCnt="6"/>
      <dgm:spPr/>
      <dgm:t>
        <a:bodyPr/>
        <a:lstStyle/>
        <a:p>
          <a:endParaRPr lang="sv-SE"/>
        </a:p>
      </dgm:t>
    </dgm:pt>
    <dgm:pt modelId="{961B1802-4392-4CF7-904F-A659B5A8BBF5}" type="pres">
      <dgm:prSet presAssocID="{D8D97FE0-C6B7-4C91-A8A6-EC6B7B6D9BE4}" presName="connectorText" presStyleLbl="sibTrans2D1" presStyleIdx="2" presStyleCnt="6"/>
      <dgm:spPr/>
      <dgm:t>
        <a:bodyPr/>
        <a:lstStyle/>
        <a:p>
          <a:endParaRPr lang="sv-SE"/>
        </a:p>
      </dgm:t>
    </dgm:pt>
    <dgm:pt modelId="{781BEDFA-20A0-4DC4-AED5-4B07971CA23F}" type="pres">
      <dgm:prSet presAssocID="{DF01EDA2-80DF-4CB1-A57B-6FC0285C88C5}" presName="node" presStyleLbl="node1" presStyleIdx="3" presStyleCnt="6">
        <dgm:presLayoutVars>
          <dgm:bulletEnabled val="1"/>
        </dgm:presLayoutVars>
      </dgm:prSet>
      <dgm:spPr/>
      <dgm:t>
        <a:bodyPr/>
        <a:lstStyle/>
        <a:p>
          <a:endParaRPr lang="sv-SE"/>
        </a:p>
      </dgm:t>
    </dgm:pt>
    <dgm:pt modelId="{C58F8555-054E-4AE0-A8F8-7AF689A5A891}" type="pres">
      <dgm:prSet presAssocID="{E4CAB887-C90E-4B9D-964F-7EA243AF8871}" presName="sibTrans" presStyleLbl="sibTrans2D1" presStyleIdx="3" presStyleCnt="6"/>
      <dgm:spPr/>
      <dgm:t>
        <a:bodyPr/>
        <a:lstStyle/>
        <a:p>
          <a:endParaRPr lang="sv-SE"/>
        </a:p>
      </dgm:t>
    </dgm:pt>
    <dgm:pt modelId="{49AADAB7-9644-4520-925C-6ED40A6DD122}" type="pres">
      <dgm:prSet presAssocID="{E4CAB887-C90E-4B9D-964F-7EA243AF8871}" presName="connectorText" presStyleLbl="sibTrans2D1" presStyleIdx="3" presStyleCnt="6"/>
      <dgm:spPr/>
      <dgm:t>
        <a:bodyPr/>
        <a:lstStyle/>
        <a:p>
          <a:endParaRPr lang="sv-SE"/>
        </a:p>
      </dgm:t>
    </dgm:pt>
    <dgm:pt modelId="{DB5E04A7-B336-4C3C-821C-F70FDFC1D99D}" type="pres">
      <dgm:prSet presAssocID="{A1F08885-F01C-4CC3-93B4-6A670AA1872F}" presName="node" presStyleLbl="node1" presStyleIdx="4" presStyleCnt="6">
        <dgm:presLayoutVars>
          <dgm:bulletEnabled val="1"/>
        </dgm:presLayoutVars>
      </dgm:prSet>
      <dgm:spPr/>
      <dgm:t>
        <a:bodyPr/>
        <a:lstStyle/>
        <a:p>
          <a:endParaRPr lang="sv-SE"/>
        </a:p>
      </dgm:t>
    </dgm:pt>
    <dgm:pt modelId="{F1E7F2DA-D8B3-4498-BCD9-092EE4ECEEAE}" type="pres">
      <dgm:prSet presAssocID="{78772913-F1CC-4571-8368-7A17A23C4968}" presName="sibTrans" presStyleLbl="sibTrans2D1" presStyleIdx="4" presStyleCnt="6"/>
      <dgm:spPr/>
      <dgm:t>
        <a:bodyPr/>
        <a:lstStyle/>
        <a:p>
          <a:endParaRPr lang="sv-SE"/>
        </a:p>
      </dgm:t>
    </dgm:pt>
    <dgm:pt modelId="{97208398-11B4-437F-BE2D-B82C03614EEB}" type="pres">
      <dgm:prSet presAssocID="{78772913-F1CC-4571-8368-7A17A23C4968}" presName="connectorText" presStyleLbl="sibTrans2D1" presStyleIdx="4" presStyleCnt="6"/>
      <dgm:spPr/>
      <dgm:t>
        <a:bodyPr/>
        <a:lstStyle/>
        <a:p>
          <a:endParaRPr lang="sv-SE"/>
        </a:p>
      </dgm:t>
    </dgm:pt>
    <dgm:pt modelId="{2F1D3C36-0CC9-423E-AD77-CF777B95B9B7}" type="pres">
      <dgm:prSet presAssocID="{E5FBCEEF-FB30-4603-B426-C621CCCC6C64}" presName="node" presStyleLbl="node1" presStyleIdx="5" presStyleCnt="6">
        <dgm:presLayoutVars>
          <dgm:bulletEnabled val="1"/>
        </dgm:presLayoutVars>
      </dgm:prSet>
      <dgm:spPr/>
      <dgm:t>
        <a:bodyPr/>
        <a:lstStyle/>
        <a:p>
          <a:endParaRPr lang="sv-SE"/>
        </a:p>
      </dgm:t>
    </dgm:pt>
    <dgm:pt modelId="{AAD1E680-1211-44F7-8684-7A3D2CBB74A2}" type="pres">
      <dgm:prSet presAssocID="{5463AF33-6986-4960-903D-409C1419883A}" presName="sibTrans" presStyleLbl="sibTrans2D1" presStyleIdx="5" presStyleCnt="6"/>
      <dgm:spPr/>
      <dgm:t>
        <a:bodyPr/>
        <a:lstStyle/>
        <a:p>
          <a:endParaRPr lang="sv-SE"/>
        </a:p>
      </dgm:t>
    </dgm:pt>
    <dgm:pt modelId="{A3EA6C81-AD45-4687-A414-6BD6571FEC97}" type="pres">
      <dgm:prSet presAssocID="{5463AF33-6986-4960-903D-409C1419883A}" presName="connectorText" presStyleLbl="sibTrans2D1" presStyleIdx="5" presStyleCnt="6"/>
      <dgm:spPr/>
      <dgm:t>
        <a:bodyPr/>
        <a:lstStyle/>
        <a:p>
          <a:endParaRPr lang="sv-SE"/>
        </a:p>
      </dgm:t>
    </dgm:pt>
  </dgm:ptLst>
  <dgm:cxnLst>
    <dgm:cxn modelId="{EB650F82-962D-4CC5-84D8-27911EC5D8CA}" type="presOf" srcId="{996772D7-318C-4942-8851-5E491208FC53}" destId="{013AEB11-0B56-46C1-813C-8F1290008595}" srcOrd="0" destOrd="0" presId="urn:microsoft.com/office/officeart/2005/8/layout/cycle2"/>
    <dgm:cxn modelId="{10823CF6-3881-4DB2-A669-D372E1F9D10B}" type="presOf" srcId="{78772913-F1CC-4571-8368-7A17A23C4968}" destId="{F1E7F2DA-D8B3-4498-BCD9-092EE4ECEEAE}" srcOrd="0" destOrd="0" presId="urn:microsoft.com/office/officeart/2005/8/layout/cycle2"/>
    <dgm:cxn modelId="{DB86983C-13DD-408D-9CB0-D845C290E66C}" type="presOf" srcId="{09E5939C-12FB-4975-AC44-3276DCCB5501}" destId="{C5EBEC82-3DB5-471F-B731-24CEB73221FC}" srcOrd="0" destOrd="0" presId="urn:microsoft.com/office/officeart/2005/8/layout/cycle2"/>
    <dgm:cxn modelId="{CA21864E-36F3-4C9F-9D71-B3D2DE5B9EF9}" type="presOf" srcId="{463A65D9-30B9-4C8B-9737-6AD14ACF58E5}" destId="{9EF736FF-3940-4E50-81BE-7005A74364DC}" srcOrd="0" destOrd="0" presId="urn:microsoft.com/office/officeart/2005/8/layout/cycle2"/>
    <dgm:cxn modelId="{28F041E2-87A6-4778-9C0C-EAF2DA55A5E7}" type="presOf" srcId="{DD956E10-CF65-43BF-9693-C0982E7E50A6}" destId="{B960ECA8-32C9-43D1-B1F9-5EF931931718}" srcOrd="1" destOrd="0" presId="urn:microsoft.com/office/officeart/2005/8/layout/cycle2"/>
    <dgm:cxn modelId="{E26BF010-D9AB-4176-88C5-90332C596FDE}" type="presOf" srcId="{5463AF33-6986-4960-903D-409C1419883A}" destId="{AAD1E680-1211-44F7-8684-7A3D2CBB74A2}" srcOrd="0" destOrd="0" presId="urn:microsoft.com/office/officeart/2005/8/layout/cycle2"/>
    <dgm:cxn modelId="{2E30E9DA-53CA-4E1A-966C-E66BE6C1E292}" type="presOf" srcId="{E5FBCEEF-FB30-4603-B426-C621CCCC6C64}" destId="{2F1D3C36-0CC9-423E-AD77-CF777B95B9B7}" srcOrd="0" destOrd="0" presId="urn:microsoft.com/office/officeart/2005/8/layout/cycle2"/>
    <dgm:cxn modelId="{DE72EDA7-3023-4E17-8E5B-2637BDEE997F}" srcId="{463A65D9-30B9-4C8B-9737-6AD14ACF58E5}" destId="{996772D7-318C-4942-8851-5E491208FC53}" srcOrd="1" destOrd="0" parTransId="{BB95CA26-2023-4ED4-AEA2-CDACCF3CF50F}" sibTransId="{DD956E10-CF65-43BF-9693-C0982E7E50A6}"/>
    <dgm:cxn modelId="{EB8C1984-B0A6-4F51-BBA2-64F4A2710B0E}" srcId="{463A65D9-30B9-4C8B-9737-6AD14ACF58E5}" destId="{DF01EDA2-80DF-4CB1-A57B-6FC0285C88C5}" srcOrd="3" destOrd="0" parTransId="{EC5DE69D-7047-41A2-991D-0AF93E9608E1}" sibTransId="{E4CAB887-C90E-4B9D-964F-7EA243AF8871}"/>
    <dgm:cxn modelId="{A10E8A8F-396C-4543-AAA0-65A6E7B1142B}" type="presOf" srcId="{D8D97FE0-C6B7-4C91-A8A6-EC6B7B6D9BE4}" destId="{961B1802-4392-4CF7-904F-A659B5A8BBF5}" srcOrd="1" destOrd="0" presId="urn:microsoft.com/office/officeart/2005/8/layout/cycle2"/>
    <dgm:cxn modelId="{83302B34-31E3-4D06-A772-4E0DFB101370}" type="presOf" srcId="{09E5939C-12FB-4975-AC44-3276DCCB5501}" destId="{B3047A55-9929-429A-AA3D-99C67DCE04A6}" srcOrd="1" destOrd="0" presId="urn:microsoft.com/office/officeart/2005/8/layout/cycle2"/>
    <dgm:cxn modelId="{C2182C8B-4B76-4F1B-B610-B144667F7016}" type="presOf" srcId="{E4CAB887-C90E-4B9D-964F-7EA243AF8871}" destId="{C58F8555-054E-4AE0-A8F8-7AF689A5A891}" srcOrd="0" destOrd="0" presId="urn:microsoft.com/office/officeart/2005/8/layout/cycle2"/>
    <dgm:cxn modelId="{0109A4E5-4D0D-4F5C-BF58-F19712B3C8C5}" type="presOf" srcId="{A1F08885-F01C-4CC3-93B4-6A670AA1872F}" destId="{DB5E04A7-B336-4C3C-821C-F70FDFC1D99D}" srcOrd="0" destOrd="0" presId="urn:microsoft.com/office/officeart/2005/8/layout/cycle2"/>
    <dgm:cxn modelId="{71D964A6-037E-4EDD-BB5F-A15D56A41DFB}" type="presOf" srcId="{D8D97FE0-C6B7-4C91-A8A6-EC6B7B6D9BE4}" destId="{56FEEC8E-B24D-4354-89F0-DA30E3677222}" srcOrd="0" destOrd="0" presId="urn:microsoft.com/office/officeart/2005/8/layout/cycle2"/>
    <dgm:cxn modelId="{928828D0-9B48-4F9C-8615-0A4425BD1260}" srcId="{463A65D9-30B9-4C8B-9737-6AD14ACF58E5}" destId="{E5FBCEEF-FB30-4603-B426-C621CCCC6C64}" srcOrd="5" destOrd="0" parTransId="{2CC93393-C85C-4562-A335-97FCC2CF0ED5}" sibTransId="{5463AF33-6986-4960-903D-409C1419883A}"/>
    <dgm:cxn modelId="{FDD2DA35-7E37-4B60-A9E2-91ADEEDE982C}" type="presOf" srcId="{5463AF33-6986-4960-903D-409C1419883A}" destId="{A3EA6C81-AD45-4687-A414-6BD6571FEC97}" srcOrd="1" destOrd="0" presId="urn:microsoft.com/office/officeart/2005/8/layout/cycle2"/>
    <dgm:cxn modelId="{421E028C-B77C-4C68-A55D-EDFFD3109EC3}" srcId="{463A65D9-30B9-4C8B-9737-6AD14ACF58E5}" destId="{A1F08885-F01C-4CC3-93B4-6A670AA1872F}" srcOrd="4" destOrd="0" parTransId="{155BCDD9-E9C4-4AA4-B115-CE18AC3AFF63}" sibTransId="{78772913-F1CC-4571-8368-7A17A23C4968}"/>
    <dgm:cxn modelId="{8C253A56-9240-494C-90E7-F7C50C220494}" srcId="{463A65D9-30B9-4C8B-9737-6AD14ACF58E5}" destId="{9CB1A822-1F5B-4EDD-9A7D-3504C7D9CC8D}" srcOrd="0" destOrd="0" parTransId="{C5BDB19F-B784-4F80-A5BD-38282A547BE8}" sibTransId="{09E5939C-12FB-4975-AC44-3276DCCB5501}"/>
    <dgm:cxn modelId="{F305FEE3-DF0C-4903-93A4-829B77513757}" type="presOf" srcId="{B669DDB8-DCBC-43DC-A872-40403F3BBD64}" destId="{60757895-5F43-44BD-B099-3422BD3C0062}" srcOrd="0" destOrd="0" presId="urn:microsoft.com/office/officeart/2005/8/layout/cycle2"/>
    <dgm:cxn modelId="{A13BE67D-6FD3-4266-8524-191A8D1C62B2}" type="presOf" srcId="{DD956E10-CF65-43BF-9693-C0982E7E50A6}" destId="{75223E7C-3B11-454E-A518-96D4F8A7B127}" srcOrd="0" destOrd="0" presId="urn:microsoft.com/office/officeart/2005/8/layout/cycle2"/>
    <dgm:cxn modelId="{EF212E0D-9C46-42D4-B073-8371CFA36185}" type="presOf" srcId="{E4CAB887-C90E-4B9D-964F-7EA243AF8871}" destId="{49AADAB7-9644-4520-925C-6ED40A6DD122}" srcOrd="1" destOrd="0" presId="urn:microsoft.com/office/officeart/2005/8/layout/cycle2"/>
    <dgm:cxn modelId="{AA4F2751-0FE8-4147-8D73-0F6D6FE9442A}" type="presOf" srcId="{DF01EDA2-80DF-4CB1-A57B-6FC0285C88C5}" destId="{781BEDFA-20A0-4DC4-AED5-4B07971CA23F}" srcOrd="0" destOrd="0" presId="urn:microsoft.com/office/officeart/2005/8/layout/cycle2"/>
    <dgm:cxn modelId="{12A675B3-DE39-40E1-A411-023402C1669A}" srcId="{463A65D9-30B9-4C8B-9737-6AD14ACF58E5}" destId="{B669DDB8-DCBC-43DC-A872-40403F3BBD64}" srcOrd="2" destOrd="0" parTransId="{C3E17EA4-0C45-402C-A48B-B67025D2A060}" sibTransId="{D8D97FE0-C6B7-4C91-A8A6-EC6B7B6D9BE4}"/>
    <dgm:cxn modelId="{D9399FE6-BBCE-4CB7-B325-F599A300A390}" type="presOf" srcId="{9CB1A822-1F5B-4EDD-9A7D-3504C7D9CC8D}" destId="{EB5CB004-961F-4D7B-A3A5-1BBD44E6833B}" srcOrd="0" destOrd="0" presId="urn:microsoft.com/office/officeart/2005/8/layout/cycle2"/>
    <dgm:cxn modelId="{47F28BDD-D2D5-4E39-BD0B-61C59C8560E5}" type="presOf" srcId="{78772913-F1CC-4571-8368-7A17A23C4968}" destId="{97208398-11B4-437F-BE2D-B82C03614EEB}" srcOrd="1" destOrd="0" presId="urn:microsoft.com/office/officeart/2005/8/layout/cycle2"/>
    <dgm:cxn modelId="{AFD0DA1E-0689-4B1A-B1AB-F91A7ADCCF93}" type="presParOf" srcId="{9EF736FF-3940-4E50-81BE-7005A74364DC}" destId="{EB5CB004-961F-4D7B-A3A5-1BBD44E6833B}" srcOrd="0" destOrd="0" presId="urn:microsoft.com/office/officeart/2005/8/layout/cycle2"/>
    <dgm:cxn modelId="{5A4179F4-5364-4D58-B1A6-BCAA2260481D}" type="presParOf" srcId="{9EF736FF-3940-4E50-81BE-7005A74364DC}" destId="{C5EBEC82-3DB5-471F-B731-24CEB73221FC}" srcOrd="1" destOrd="0" presId="urn:microsoft.com/office/officeart/2005/8/layout/cycle2"/>
    <dgm:cxn modelId="{35C1B463-966B-4399-8D2C-B5D6CC63D57B}" type="presParOf" srcId="{C5EBEC82-3DB5-471F-B731-24CEB73221FC}" destId="{B3047A55-9929-429A-AA3D-99C67DCE04A6}" srcOrd="0" destOrd="0" presId="urn:microsoft.com/office/officeart/2005/8/layout/cycle2"/>
    <dgm:cxn modelId="{DF513A9F-B2BC-4DD1-B2F3-EB27E9F512DF}" type="presParOf" srcId="{9EF736FF-3940-4E50-81BE-7005A74364DC}" destId="{013AEB11-0B56-46C1-813C-8F1290008595}" srcOrd="2" destOrd="0" presId="urn:microsoft.com/office/officeart/2005/8/layout/cycle2"/>
    <dgm:cxn modelId="{F7703E24-AF7E-4214-AC34-209945B15426}" type="presParOf" srcId="{9EF736FF-3940-4E50-81BE-7005A74364DC}" destId="{75223E7C-3B11-454E-A518-96D4F8A7B127}" srcOrd="3" destOrd="0" presId="urn:microsoft.com/office/officeart/2005/8/layout/cycle2"/>
    <dgm:cxn modelId="{D38FC178-E6BE-45F6-8780-ADE792F69143}" type="presParOf" srcId="{75223E7C-3B11-454E-A518-96D4F8A7B127}" destId="{B960ECA8-32C9-43D1-B1F9-5EF931931718}" srcOrd="0" destOrd="0" presId="urn:microsoft.com/office/officeart/2005/8/layout/cycle2"/>
    <dgm:cxn modelId="{392D05A5-F234-49B1-AF36-5CE4873FEF9C}" type="presParOf" srcId="{9EF736FF-3940-4E50-81BE-7005A74364DC}" destId="{60757895-5F43-44BD-B099-3422BD3C0062}" srcOrd="4" destOrd="0" presId="urn:microsoft.com/office/officeart/2005/8/layout/cycle2"/>
    <dgm:cxn modelId="{B4DFF682-B45E-403D-A207-58A4C2672238}" type="presParOf" srcId="{9EF736FF-3940-4E50-81BE-7005A74364DC}" destId="{56FEEC8E-B24D-4354-89F0-DA30E3677222}" srcOrd="5" destOrd="0" presId="urn:microsoft.com/office/officeart/2005/8/layout/cycle2"/>
    <dgm:cxn modelId="{6F563820-AC4D-4CB9-8C60-1C05CB026611}" type="presParOf" srcId="{56FEEC8E-B24D-4354-89F0-DA30E3677222}" destId="{961B1802-4392-4CF7-904F-A659B5A8BBF5}" srcOrd="0" destOrd="0" presId="urn:microsoft.com/office/officeart/2005/8/layout/cycle2"/>
    <dgm:cxn modelId="{E4D983DD-B7B3-4A3F-AD9D-224B3D1ED33F}" type="presParOf" srcId="{9EF736FF-3940-4E50-81BE-7005A74364DC}" destId="{781BEDFA-20A0-4DC4-AED5-4B07971CA23F}" srcOrd="6" destOrd="0" presId="urn:microsoft.com/office/officeart/2005/8/layout/cycle2"/>
    <dgm:cxn modelId="{9DFF7381-974A-4ECB-882B-96F92FC4681A}" type="presParOf" srcId="{9EF736FF-3940-4E50-81BE-7005A74364DC}" destId="{C58F8555-054E-4AE0-A8F8-7AF689A5A891}" srcOrd="7" destOrd="0" presId="urn:microsoft.com/office/officeart/2005/8/layout/cycle2"/>
    <dgm:cxn modelId="{41DB00D2-9FA9-4CFE-AE5A-668C37B5FE39}" type="presParOf" srcId="{C58F8555-054E-4AE0-A8F8-7AF689A5A891}" destId="{49AADAB7-9644-4520-925C-6ED40A6DD122}" srcOrd="0" destOrd="0" presId="urn:microsoft.com/office/officeart/2005/8/layout/cycle2"/>
    <dgm:cxn modelId="{B8B6C6D1-8A93-4D8F-A083-91E27742A2E6}" type="presParOf" srcId="{9EF736FF-3940-4E50-81BE-7005A74364DC}" destId="{DB5E04A7-B336-4C3C-821C-F70FDFC1D99D}" srcOrd="8" destOrd="0" presId="urn:microsoft.com/office/officeart/2005/8/layout/cycle2"/>
    <dgm:cxn modelId="{AC4C773D-C2E6-4D11-A0DA-2A1AD03BDC62}" type="presParOf" srcId="{9EF736FF-3940-4E50-81BE-7005A74364DC}" destId="{F1E7F2DA-D8B3-4498-BCD9-092EE4ECEEAE}" srcOrd="9" destOrd="0" presId="urn:microsoft.com/office/officeart/2005/8/layout/cycle2"/>
    <dgm:cxn modelId="{D29D5A26-70EA-41CD-B1AE-A199668662F6}" type="presParOf" srcId="{F1E7F2DA-D8B3-4498-BCD9-092EE4ECEEAE}" destId="{97208398-11B4-437F-BE2D-B82C03614EEB}" srcOrd="0" destOrd="0" presId="urn:microsoft.com/office/officeart/2005/8/layout/cycle2"/>
    <dgm:cxn modelId="{D55545B7-3CA4-44B7-BE31-FAF1333519B4}" type="presParOf" srcId="{9EF736FF-3940-4E50-81BE-7005A74364DC}" destId="{2F1D3C36-0CC9-423E-AD77-CF777B95B9B7}" srcOrd="10" destOrd="0" presId="urn:microsoft.com/office/officeart/2005/8/layout/cycle2"/>
    <dgm:cxn modelId="{3C608C10-4C86-4E70-971C-97C71E295F04}" type="presParOf" srcId="{9EF736FF-3940-4E50-81BE-7005A74364DC}" destId="{AAD1E680-1211-44F7-8684-7A3D2CBB74A2}" srcOrd="11" destOrd="0" presId="urn:microsoft.com/office/officeart/2005/8/layout/cycle2"/>
    <dgm:cxn modelId="{738BA0C4-250C-4009-9822-5071470D4010}" type="presParOf" srcId="{AAD1E680-1211-44F7-8684-7A3D2CBB74A2}" destId="{A3EA6C81-AD45-4687-A414-6BD6571FEC9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C7E2F7-F5E1-477B-A5C9-843BFFAFBC00}" type="doc">
      <dgm:prSet loTypeId="urn:microsoft.com/office/officeart/2005/8/layout/hProcess10" loCatId="process" qsTypeId="urn:microsoft.com/office/officeart/2005/8/quickstyle/simple3" qsCatId="simple" csTypeId="urn:microsoft.com/office/officeart/2005/8/colors/accent2_5" csCatId="accent2" phldr="1"/>
      <dgm:spPr/>
    </dgm:pt>
    <dgm:pt modelId="{2D1F6E22-6E46-4A6E-BCC4-94A18B500AA6}">
      <dgm:prSet phldrT="[Text]" custT="1"/>
      <dgm:spPr/>
      <dgm:t>
        <a:bodyPr/>
        <a:lstStyle/>
        <a:p>
          <a:r>
            <a:rPr lang="sv-SE" sz="2000" dirty="0" smtClean="0"/>
            <a:t>Massor av viktiga näringsämnen som kroppen behöver!</a:t>
          </a:r>
          <a:endParaRPr lang="sv-SE" sz="2000" dirty="0"/>
        </a:p>
      </dgm:t>
    </dgm:pt>
    <dgm:pt modelId="{C0CD0B10-94F9-49C6-AE33-2F19FC0900C5}" type="parTrans" cxnId="{3EEB441A-BF57-4A0E-8231-F87DEEE5BD85}">
      <dgm:prSet/>
      <dgm:spPr/>
      <dgm:t>
        <a:bodyPr/>
        <a:lstStyle/>
        <a:p>
          <a:endParaRPr lang="sv-SE"/>
        </a:p>
      </dgm:t>
    </dgm:pt>
    <dgm:pt modelId="{B6484C37-16CD-4259-B670-5F5F8952A8F4}" type="sibTrans" cxnId="{3EEB441A-BF57-4A0E-8231-F87DEEE5BD85}">
      <dgm:prSet/>
      <dgm:spPr/>
      <dgm:t>
        <a:bodyPr/>
        <a:lstStyle/>
        <a:p>
          <a:endParaRPr lang="sv-SE"/>
        </a:p>
      </dgm:t>
    </dgm:pt>
    <dgm:pt modelId="{CFAF8753-D911-4639-8716-E61C2345CB3D}">
      <dgm:prSet phldrT="[Text]" custT="1"/>
      <dgm:spPr/>
      <dgm:t>
        <a:bodyPr/>
        <a:lstStyle/>
        <a:p>
          <a:r>
            <a:rPr lang="sv-SE" sz="2000" dirty="0" smtClean="0"/>
            <a:t>Nästan bara socker!</a:t>
          </a:r>
          <a:endParaRPr lang="sv-SE" sz="2000" dirty="0"/>
        </a:p>
      </dgm:t>
    </dgm:pt>
    <dgm:pt modelId="{C37D534C-4D0F-40FB-9451-2D9C4119D5F9}" type="sibTrans" cxnId="{473F8C0D-8FE3-4912-ADD6-3A0146A51EB6}">
      <dgm:prSet/>
      <dgm:spPr/>
      <dgm:t>
        <a:bodyPr/>
        <a:lstStyle/>
        <a:p>
          <a:endParaRPr lang="sv-SE"/>
        </a:p>
      </dgm:t>
    </dgm:pt>
    <dgm:pt modelId="{18A697A0-4F29-4595-B500-8501F838E953}" type="parTrans" cxnId="{473F8C0D-8FE3-4912-ADD6-3A0146A51EB6}">
      <dgm:prSet/>
      <dgm:spPr/>
      <dgm:t>
        <a:bodyPr/>
        <a:lstStyle/>
        <a:p>
          <a:endParaRPr lang="sv-SE"/>
        </a:p>
      </dgm:t>
    </dgm:pt>
    <dgm:pt modelId="{750880BA-D4EF-4B94-8DA4-CF56F4E098ED}" type="pres">
      <dgm:prSet presAssocID="{21C7E2F7-F5E1-477B-A5C9-843BFFAFBC00}" presName="Name0" presStyleCnt="0">
        <dgm:presLayoutVars>
          <dgm:dir/>
          <dgm:resizeHandles val="exact"/>
        </dgm:presLayoutVars>
      </dgm:prSet>
      <dgm:spPr/>
    </dgm:pt>
    <dgm:pt modelId="{FA468454-FC6E-49ED-88CA-DEEE4BF13F09}" type="pres">
      <dgm:prSet presAssocID="{CFAF8753-D911-4639-8716-E61C2345CB3D}" presName="composite" presStyleCnt="0"/>
      <dgm:spPr/>
    </dgm:pt>
    <dgm:pt modelId="{C64A5CC1-1A68-4B0F-BB71-1E7205AEEE60}" type="pres">
      <dgm:prSet presAssocID="{CFAF8753-D911-4639-8716-E61C2345CB3D}" presName="imagSh" presStyleLbl="bgImgPlace1" presStyleIdx="0" presStyleCnt="2" custLinFactNeighborX="-10098" custLinFactNeighborY="136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05EE33EF-209C-46E9-BE6F-962FD2A9E4EC}" type="pres">
      <dgm:prSet presAssocID="{CFAF8753-D911-4639-8716-E61C2345CB3D}" presName="txNode" presStyleLbl="node1" presStyleIdx="0" presStyleCnt="2" custScaleY="69790" custLinFactNeighborX="507" custLinFactNeighborY="13871">
        <dgm:presLayoutVars>
          <dgm:bulletEnabled val="1"/>
        </dgm:presLayoutVars>
      </dgm:prSet>
      <dgm:spPr/>
      <dgm:t>
        <a:bodyPr/>
        <a:lstStyle/>
        <a:p>
          <a:endParaRPr lang="sv-SE"/>
        </a:p>
      </dgm:t>
    </dgm:pt>
    <dgm:pt modelId="{25E56E02-71D5-4C7B-965B-A7F20E9B4508}" type="pres">
      <dgm:prSet presAssocID="{C37D534C-4D0F-40FB-9451-2D9C4119D5F9}" presName="sibTrans" presStyleLbl="sibTrans2D1" presStyleIdx="0" presStyleCnt="1" custAng="287634" custScaleX="140086" custScaleY="68127" custLinFactNeighborX="6666" custLinFactNeighborY="-10193"/>
      <dgm:spPr/>
      <dgm:t>
        <a:bodyPr/>
        <a:lstStyle/>
        <a:p>
          <a:endParaRPr lang="sv-SE"/>
        </a:p>
      </dgm:t>
    </dgm:pt>
    <dgm:pt modelId="{B9E765A4-6271-4A39-AD12-0E4E2BFD8F64}" type="pres">
      <dgm:prSet presAssocID="{C37D534C-4D0F-40FB-9451-2D9C4119D5F9}" presName="connTx" presStyleLbl="sibTrans2D1" presStyleIdx="0" presStyleCnt="1"/>
      <dgm:spPr/>
      <dgm:t>
        <a:bodyPr/>
        <a:lstStyle/>
        <a:p>
          <a:endParaRPr lang="sv-SE"/>
        </a:p>
      </dgm:t>
    </dgm:pt>
    <dgm:pt modelId="{1F355ADE-D6AD-4D3B-BE5E-E8AD492E994D}" type="pres">
      <dgm:prSet presAssocID="{2D1F6E22-6E46-4A6E-BCC4-94A18B500AA6}" presName="composite" presStyleCnt="0"/>
      <dgm:spPr/>
    </dgm:pt>
    <dgm:pt modelId="{0B73AC38-9ECC-4048-AD06-6D340ABB8E2B}" type="pres">
      <dgm:prSet presAssocID="{2D1F6E22-6E46-4A6E-BCC4-94A18B500AA6}" presName="imagSh" presStyleLbl="bgImgPlace1" presStyleIdx="1" presStyleCnt="2" custLinFactNeighborX="-11059" custLinFactNeighborY="-1071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8EBDC7A-078D-48B1-9236-B6000C420BD2}" type="pres">
      <dgm:prSet presAssocID="{2D1F6E22-6E46-4A6E-BCC4-94A18B500AA6}" presName="txNode" presStyleLbl="node1" presStyleIdx="1" presStyleCnt="2" custScaleY="63747" custLinFactNeighborX="-24317" custLinFactNeighborY="13871">
        <dgm:presLayoutVars>
          <dgm:bulletEnabled val="1"/>
        </dgm:presLayoutVars>
      </dgm:prSet>
      <dgm:spPr/>
      <dgm:t>
        <a:bodyPr/>
        <a:lstStyle/>
        <a:p>
          <a:endParaRPr lang="sv-SE"/>
        </a:p>
      </dgm:t>
    </dgm:pt>
  </dgm:ptLst>
  <dgm:cxnLst>
    <dgm:cxn modelId="{7FE7C11C-2CB4-4DC0-B445-C33EAC341AF9}" type="presOf" srcId="{C37D534C-4D0F-40FB-9451-2D9C4119D5F9}" destId="{25E56E02-71D5-4C7B-965B-A7F20E9B4508}" srcOrd="0" destOrd="0" presId="urn:microsoft.com/office/officeart/2005/8/layout/hProcess10"/>
    <dgm:cxn modelId="{09799309-D887-4794-9D51-7CFDB6F78AE1}" type="presOf" srcId="{CFAF8753-D911-4639-8716-E61C2345CB3D}" destId="{05EE33EF-209C-46E9-BE6F-962FD2A9E4EC}" srcOrd="0" destOrd="0" presId="urn:microsoft.com/office/officeart/2005/8/layout/hProcess10"/>
    <dgm:cxn modelId="{3EEB441A-BF57-4A0E-8231-F87DEEE5BD85}" srcId="{21C7E2F7-F5E1-477B-A5C9-843BFFAFBC00}" destId="{2D1F6E22-6E46-4A6E-BCC4-94A18B500AA6}" srcOrd="1" destOrd="0" parTransId="{C0CD0B10-94F9-49C6-AE33-2F19FC0900C5}" sibTransId="{B6484C37-16CD-4259-B670-5F5F8952A8F4}"/>
    <dgm:cxn modelId="{DE4400FF-12AB-4082-BAFD-4B25C2DEB5F5}" type="presOf" srcId="{2D1F6E22-6E46-4A6E-BCC4-94A18B500AA6}" destId="{D8EBDC7A-078D-48B1-9236-B6000C420BD2}" srcOrd="0" destOrd="0" presId="urn:microsoft.com/office/officeart/2005/8/layout/hProcess10"/>
    <dgm:cxn modelId="{473F8C0D-8FE3-4912-ADD6-3A0146A51EB6}" srcId="{21C7E2F7-F5E1-477B-A5C9-843BFFAFBC00}" destId="{CFAF8753-D911-4639-8716-E61C2345CB3D}" srcOrd="0" destOrd="0" parTransId="{18A697A0-4F29-4595-B500-8501F838E953}" sibTransId="{C37D534C-4D0F-40FB-9451-2D9C4119D5F9}"/>
    <dgm:cxn modelId="{F655BC03-E372-41E0-A0FE-9A5BE9F6A1C7}" type="presOf" srcId="{21C7E2F7-F5E1-477B-A5C9-843BFFAFBC00}" destId="{750880BA-D4EF-4B94-8DA4-CF56F4E098ED}" srcOrd="0" destOrd="0" presId="urn:microsoft.com/office/officeart/2005/8/layout/hProcess10"/>
    <dgm:cxn modelId="{57F338E7-0DC5-4BA4-81B0-C961557C3BFA}" type="presOf" srcId="{C37D534C-4D0F-40FB-9451-2D9C4119D5F9}" destId="{B9E765A4-6271-4A39-AD12-0E4E2BFD8F64}" srcOrd="1" destOrd="0" presId="urn:microsoft.com/office/officeart/2005/8/layout/hProcess10"/>
    <dgm:cxn modelId="{67B94D79-F5DE-42B9-9E9E-25D9C82CF825}" type="presParOf" srcId="{750880BA-D4EF-4B94-8DA4-CF56F4E098ED}" destId="{FA468454-FC6E-49ED-88CA-DEEE4BF13F09}" srcOrd="0" destOrd="0" presId="urn:microsoft.com/office/officeart/2005/8/layout/hProcess10"/>
    <dgm:cxn modelId="{D2638291-5B2F-462A-808C-EEF86AB31D87}" type="presParOf" srcId="{FA468454-FC6E-49ED-88CA-DEEE4BF13F09}" destId="{C64A5CC1-1A68-4B0F-BB71-1E7205AEEE60}" srcOrd="0" destOrd="0" presId="urn:microsoft.com/office/officeart/2005/8/layout/hProcess10"/>
    <dgm:cxn modelId="{1BAA9D07-2401-46DC-BFD4-24EB1B26A271}" type="presParOf" srcId="{FA468454-FC6E-49ED-88CA-DEEE4BF13F09}" destId="{05EE33EF-209C-46E9-BE6F-962FD2A9E4EC}" srcOrd="1" destOrd="0" presId="urn:microsoft.com/office/officeart/2005/8/layout/hProcess10"/>
    <dgm:cxn modelId="{601F8D8C-0043-463F-8954-549FC732B5BA}" type="presParOf" srcId="{750880BA-D4EF-4B94-8DA4-CF56F4E098ED}" destId="{25E56E02-71D5-4C7B-965B-A7F20E9B4508}" srcOrd="1" destOrd="0" presId="urn:microsoft.com/office/officeart/2005/8/layout/hProcess10"/>
    <dgm:cxn modelId="{3CDD7D56-DFFD-4022-A075-1EB55796D245}" type="presParOf" srcId="{25E56E02-71D5-4C7B-965B-A7F20E9B4508}" destId="{B9E765A4-6271-4A39-AD12-0E4E2BFD8F64}" srcOrd="0" destOrd="0" presId="urn:microsoft.com/office/officeart/2005/8/layout/hProcess10"/>
    <dgm:cxn modelId="{FBFCA4E3-A901-4B10-814F-C22DF62D921C}" type="presParOf" srcId="{750880BA-D4EF-4B94-8DA4-CF56F4E098ED}" destId="{1F355ADE-D6AD-4D3B-BE5E-E8AD492E994D}" srcOrd="2" destOrd="0" presId="urn:microsoft.com/office/officeart/2005/8/layout/hProcess10"/>
    <dgm:cxn modelId="{455FA12A-57A1-4DB6-A0B7-5F2AB608DC85}" type="presParOf" srcId="{1F355ADE-D6AD-4D3B-BE5E-E8AD492E994D}" destId="{0B73AC38-9ECC-4048-AD06-6D340ABB8E2B}" srcOrd="0" destOrd="0" presId="urn:microsoft.com/office/officeart/2005/8/layout/hProcess10"/>
    <dgm:cxn modelId="{465748C0-59B0-4B70-A508-7795783305C8}" type="presParOf" srcId="{1F355ADE-D6AD-4D3B-BE5E-E8AD492E994D}" destId="{D8EBDC7A-078D-48B1-9236-B6000C420BD2}"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3E8F44-1452-47A0-9203-C6D71C442F28}"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sv-SE"/>
        </a:p>
      </dgm:t>
    </dgm:pt>
    <dgm:pt modelId="{A9CC389D-ADC1-4257-BFC9-D7B67F76BB85}">
      <dgm:prSet custT="1"/>
      <dgm:spPr/>
      <dgm:t>
        <a:bodyPr/>
        <a:lstStyle/>
        <a:p>
          <a:pPr rtl="0"/>
          <a:r>
            <a:rPr lang="sv-SE" sz="1600" dirty="0" smtClean="0">
              <a:latin typeface="Avenir LT 35 Light" panose="020B0303020000020003" pitchFamily="34" charset="0"/>
            </a:rPr>
            <a:t>Man kan dela upp fysisk aktivitet i olika delar. </a:t>
          </a:r>
          <a:endParaRPr lang="sv-SE" sz="1600" dirty="0">
            <a:latin typeface="Avenir LT 35 Light" panose="020B0303020000020003" pitchFamily="34" charset="0"/>
          </a:endParaRPr>
        </a:p>
      </dgm:t>
    </dgm:pt>
    <dgm:pt modelId="{0015EF82-B819-478E-A84E-DB9249C8021E}" type="parTrans" cxnId="{5208BFF4-890B-4721-BC0D-B6DCBD3D9B3D}">
      <dgm:prSet/>
      <dgm:spPr/>
      <dgm:t>
        <a:bodyPr/>
        <a:lstStyle/>
        <a:p>
          <a:endParaRPr lang="sv-SE"/>
        </a:p>
      </dgm:t>
    </dgm:pt>
    <dgm:pt modelId="{1D8FCE98-9DEA-404E-8323-AF173CD6C2F6}" type="sibTrans" cxnId="{5208BFF4-890B-4721-BC0D-B6DCBD3D9B3D}">
      <dgm:prSet/>
      <dgm:spPr/>
      <dgm:t>
        <a:bodyPr/>
        <a:lstStyle/>
        <a:p>
          <a:endParaRPr lang="sv-SE"/>
        </a:p>
      </dgm:t>
    </dgm:pt>
    <dgm:pt modelId="{4E579921-0A33-4F77-A41A-55789B6537D7}">
      <dgm:prSet custT="1"/>
      <dgm:spPr/>
      <dgm:t>
        <a:bodyPr/>
        <a:lstStyle/>
        <a:p>
          <a:pPr rtl="0"/>
          <a:r>
            <a:rPr lang="sv-SE" sz="1400" dirty="0" err="1" smtClean="0">
              <a:latin typeface="Avenir LT 35 Light" panose="020B0303020000020003" pitchFamily="34" charset="0"/>
            </a:rPr>
            <a:t>Vardagsmotion:alla</a:t>
          </a:r>
          <a:r>
            <a:rPr lang="sv-SE" sz="1400" dirty="0" smtClean="0">
              <a:latin typeface="Avenir LT 35 Light" panose="020B0303020000020003" pitchFamily="34" charset="0"/>
            </a:rPr>
            <a:t> aktiviteter som bryter stillasittandet. </a:t>
          </a:r>
          <a:endParaRPr lang="sv-SE" sz="1400" dirty="0">
            <a:latin typeface="Avenir LT 35 Light" panose="020B0303020000020003" pitchFamily="34" charset="0"/>
          </a:endParaRPr>
        </a:p>
      </dgm:t>
    </dgm:pt>
    <dgm:pt modelId="{549101B5-BD07-4128-A056-30ECB9DD4E66}" type="parTrans" cxnId="{C874E1CA-CE4D-4430-BD6C-87CE1477C2CD}">
      <dgm:prSet/>
      <dgm:spPr/>
      <dgm:t>
        <a:bodyPr/>
        <a:lstStyle/>
        <a:p>
          <a:endParaRPr lang="sv-SE"/>
        </a:p>
      </dgm:t>
    </dgm:pt>
    <dgm:pt modelId="{5A15A3C7-AF18-42E0-A145-E901D14B4D7A}" type="sibTrans" cxnId="{C874E1CA-CE4D-4430-BD6C-87CE1477C2CD}">
      <dgm:prSet/>
      <dgm:spPr/>
      <dgm:t>
        <a:bodyPr/>
        <a:lstStyle/>
        <a:p>
          <a:endParaRPr lang="sv-SE"/>
        </a:p>
      </dgm:t>
    </dgm:pt>
    <dgm:pt modelId="{D086B69C-23AB-4E5D-9342-489E5CED1F41}">
      <dgm:prSet custT="1"/>
      <dgm:spPr/>
      <dgm:t>
        <a:bodyPr/>
        <a:lstStyle/>
        <a:p>
          <a:pPr rtl="0"/>
          <a:r>
            <a:rPr lang="sv-SE" sz="1400" dirty="0" smtClean="0">
              <a:latin typeface="Avenir LT 35 Light" panose="020B0303020000020003" pitchFamily="34" charset="0"/>
            </a:rPr>
            <a:t>Motion: aktivitet som behåller eller förbättrar vår fysiska förmåga. </a:t>
          </a:r>
          <a:endParaRPr lang="sv-SE" sz="1400" dirty="0">
            <a:latin typeface="Avenir LT 35 Light" panose="020B0303020000020003" pitchFamily="34" charset="0"/>
          </a:endParaRPr>
        </a:p>
      </dgm:t>
    </dgm:pt>
    <dgm:pt modelId="{1CB12B8E-537B-48A3-92FF-73041ADAA3EE}" type="parTrans" cxnId="{C8D21BB1-21C4-40B0-8A37-EEDE537344E4}">
      <dgm:prSet/>
      <dgm:spPr/>
      <dgm:t>
        <a:bodyPr/>
        <a:lstStyle/>
        <a:p>
          <a:endParaRPr lang="sv-SE"/>
        </a:p>
      </dgm:t>
    </dgm:pt>
    <dgm:pt modelId="{33D87691-2328-45F3-AEB6-763998E0E0B1}" type="sibTrans" cxnId="{C8D21BB1-21C4-40B0-8A37-EEDE537344E4}">
      <dgm:prSet/>
      <dgm:spPr/>
      <dgm:t>
        <a:bodyPr/>
        <a:lstStyle/>
        <a:p>
          <a:endParaRPr lang="sv-SE"/>
        </a:p>
      </dgm:t>
    </dgm:pt>
    <dgm:pt modelId="{DD6EF332-0BB1-4C43-9A29-A719AA73FB99}">
      <dgm:prSet custT="1"/>
      <dgm:spPr/>
      <dgm:t>
        <a:bodyPr/>
        <a:lstStyle/>
        <a:p>
          <a:pPr rtl="0"/>
          <a:r>
            <a:rPr lang="sv-SE" sz="1400" dirty="0" smtClean="0">
              <a:latin typeface="Avenir LT 35 Light" panose="020B0303020000020003" pitchFamily="34" charset="0"/>
            </a:rPr>
            <a:t>Träning: aktivitet med målsättningen att öka sin prestations-förmåga.</a:t>
          </a:r>
          <a:endParaRPr lang="sv-SE" sz="1400" dirty="0">
            <a:latin typeface="Avenir LT 35 Light" panose="020B0303020000020003" pitchFamily="34" charset="0"/>
          </a:endParaRPr>
        </a:p>
      </dgm:t>
    </dgm:pt>
    <dgm:pt modelId="{1D1E4082-D77B-47ED-B341-93ADDFA125F2}" type="parTrans" cxnId="{8978D66E-6829-46FA-853B-883C7CC31DD9}">
      <dgm:prSet/>
      <dgm:spPr/>
      <dgm:t>
        <a:bodyPr/>
        <a:lstStyle/>
        <a:p>
          <a:endParaRPr lang="sv-SE"/>
        </a:p>
      </dgm:t>
    </dgm:pt>
    <dgm:pt modelId="{A86F191A-660E-4297-85D4-86DD067FBADA}" type="sibTrans" cxnId="{8978D66E-6829-46FA-853B-883C7CC31DD9}">
      <dgm:prSet/>
      <dgm:spPr/>
      <dgm:t>
        <a:bodyPr/>
        <a:lstStyle/>
        <a:p>
          <a:endParaRPr lang="sv-SE"/>
        </a:p>
      </dgm:t>
    </dgm:pt>
    <dgm:pt modelId="{AFB416CC-E8F8-422B-A803-78D307FD3AF0}" type="pres">
      <dgm:prSet presAssocID="{453E8F44-1452-47A0-9203-C6D71C442F28}" presName="matrix" presStyleCnt="0">
        <dgm:presLayoutVars>
          <dgm:chMax val="1"/>
          <dgm:dir/>
          <dgm:resizeHandles val="exact"/>
        </dgm:presLayoutVars>
      </dgm:prSet>
      <dgm:spPr/>
      <dgm:t>
        <a:bodyPr/>
        <a:lstStyle/>
        <a:p>
          <a:endParaRPr lang="sv-SE"/>
        </a:p>
      </dgm:t>
    </dgm:pt>
    <dgm:pt modelId="{FD24611A-2622-4BA6-84E1-24CB3497759A}" type="pres">
      <dgm:prSet presAssocID="{453E8F44-1452-47A0-9203-C6D71C442F28}" presName="diamond" presStyleLbl="bgShp" presStyleIdx="0" presStyleCnt="1"/>
      <dgm:spPr/>
    </dgm:pt>
    <dgm:pt modelId="{3E05C70C-64FD-44EA-B303-5AE881DA2F96}" type="pres">
      <dgm:prSet presAssocID="{453E8F44-1452-47A0-9203-C6D71C442F28}" presName="quad1" presStyleLbl="node1" presStyleIdx="0" presStyleCnt="4">
        <dgm:presLayoutVars>
          <dgm:chMax val="0"/>
          <dgm:chPref val="0"/>
          <dgm:bulletEnabled val="1"/>
        </dgm:presLayoutVars>
      </dgm:prSet>
      <dgm:spPr/>
      <dgm:t>
        <a:bodyPr/>
        <a:lstStyle/>
        <a:p>
          <a:endParaRPr lang="sv-SE"/>
        </a:p>
      </dgm:t>
    </dgm:pt>
    <dgm:pt modelId="{1925B0B2-E5C6-4C1B-945E-5C7A4A08A5BE}" type="pres">
      <dgm:prSet presAssocID="{453E8F44-1452-47A0-9203-C6D71C442F28}" presName="quad2" presStyleLbl="node1" presStyleIdx="1" presStyleCnt="4">
        <dgm:presLayoutVars>
          <dgm:chMax val="0"/>
          <dgm:chPref val="0"/>
          <dgm:bulletEnabled val="1"/>
        </dgm:presLayoutVars>
      </dgm:prSet>
      <dgm:spPr/>
      <dgm:t>
        <a:bodyPr/>
        <a:lstStyle/>
        <a:p>
          <a:endParaRPr lang="sv-SE"/>
        </a:p>
      </dgm:t>
    </dgm:pt>
    <dgm:pt modelId="{07AE3CE0-9052-46DA-B014-626D90CE40C7}" type="pres">
      <dgm:prSet presAssocID="{453E8F44-1452-47A0-9203-C6D71C442F28}" presName="quad3" presStyleLbl="node1" presStyleIdx="2" presStyleCnt="4">
        <dgm:presLayoutVars>
          <dgm:chMax val="0"/>
          <dgm:chPref val="0"/>
          <dgm:bulletEnabled val="1"/>
        </dgm:presLayoutVars>
      </dgm:prSet>
      <dgm:spPr/>
      <dgm:t>
        <a:bodyPr/>
        <a:lstStyle/>
        <a:p>
          <a:endParaRPr lang="sv-SE"/>
        </a:p>
      </dgm:t>
    </dgm:pt>
    <dgm:pt modelId="{EDB0C8FA-067F-46C0-97EF-22B3208318E9}" type="pres">
      <dgm:prSet presAssocID="{453E8F44-1452-47A0-9203-C6D71C442F28}" presName="quad4" presStyleLbl="node1" presStyleIdx="3" presStyleCnt="4">
        <dgm:presLayoutVars>
          <dgm:chMax val="0"/>
          <dgm:chPref val="0"/>
          <dgm:bulletEnabled val="1"/>
        </dgm:presLayoutVars>
      </dgm:prSet>
      <dgm:spPr/>
      <dgm:t>
        <a:bodyPr/>
        <a:lstStyle/>
        <a:p>
          <a:endParaRPr lang="sv-SE"/>
        </a:p>
      </dgm:t>
    </dgm:pt>
  </dgm:ptLst>
  <dgm:cxnLst>
    <dgm:cxn modelId="{C874E1CA-CE4D-4430-BD6C-87CE1477C2CD}" srcId="{453E8F44-1452-47A0-9203-C6D71C442F28}" destId="{4E579921-0A33-4F77-A41A-55789B6537D7}" srcOrd="1" destOrd="0" parTransId="{549101B5-BD07-4128-A056-30ECB9DD4E66}" sibTransId="{5A15A3C7-AF18-42E0-A145-E901D14B4D7A}"/>
    <dgm:cxn modelId="{5C4E9663-47ED-47D8-A22C-3A87A4628452}" type="presOf" srcId="{D086B69C-23AB-4E5D-9342-489E5CED1F41}" destId="{07AE3CE0-9052-46DA-B014-626D90CE40C7}" srcOrd="0" destOrd="0" presId="urn:microsoft.com/office/officeart/2005/8/layout/matrix3"/>
    <dgm:cxn modelId="{C8D21BB1-21C4-40B0-8A37-EEDE537344E4}" srcId="{453E8F44-1452-47A0-9203-C6D71C442F28}" destId="{D086B69C-23AB-4E5D-9342-489E5CED1F41}" srcOrd="2" destOrd="0" parTransId="{1CB12B8E-537B-48A3-92FF-73041ADAA3EE}" sibTransId="{33D87691-2328-45F3-AEB6-763998E0E0B1}"/>
    <dgm:cxn modelId="{9669926A-DEF4-4FAF-8FD9-90E14065B1B6}" type="presOf" srcId="{A9CC389D-ADC1-4257-BFC9-D7B67F76BB85}" destId="{3E05C70C-64FD-44EA-B303-5AE881DA2F96}" srcOrd="0" destOrd="0" presId="urn:microsoft.com/office/officeart/2005/8/layout/matrix3"/>
    <dgm:cxn modelId="{176D1C9E-9D49-4A5D-B5B5-07DBF3B418DA}" type="presOf" srcId="{4E579921-0A33-4F77-A41A-55789B6537D7}" destId="{1925B0B2-E5C6-4C1B-945E-5C7A4A08A5BE}" srcOrd="0" destOrd="0" presId="urn:microsoft.com/office/officeart/2005/8/layout/matrix3"/>
    <dgm:cxn modelId="{E8DF24BB-325E-4552-B013-46ADCF3CD1DC}" type="presOf" srcId="{453E8F44-1452-47A0-9203-C6D71C442F28}" destId="{AFB416CC-E8F8-422B-A803-78D307FD3AF0}" srcOrd="0" destOrd="0" presId="urn:microsoft.com/office/officeart/2005/8/layout/matrix3"/>
    <dgm:cxn modelId="{E41246CD-5E62-4A1D-A10A-2C9884750630}" type="presOf" srcId="{DD6EF332-0BB1-4C43-9A29-A719AA73FB99}" destId="{EDB0C8FA-067F-46C0-97EF-22B3208318E9}" srcOrd="0" destOrd="0" presId="urn:microsoft.com/office/officeart/2005/8/layout/matrix3"/>
    <dgm:cxn modelId="{8978D66E-6829-46FA-853B-883C7CC31DD9}" srcId="{453E8F44-1452-47A0-9203-C6D71C442F28}" destId="{DD6EF332-0BB1-4C43-9A29-A719AA73FB99}" srcOrd="3" destOrd="0" parTransId="{1D1E4082-D77B-47ED-B341-93ADDFA125F2}" sibTransId="{A86F191A-660E-4297-85D4-86DD067FBADA}"/>
    <dgm:cxn modelId="{5208BFF4-890B-4721-BC0D-B6DCBD3D9B3D}" srcId="{453E8F44-1452-47A0-9203-C6D71C442F28}" destId="{A9CC389D-ADC1-4257-BFC9-D7B67F76BB85}" srcOrd="0" destOrd="0" parTransId="{0015EF82-B819-478E-A84E-DB9249C8021E}" sibTransId="{1D8FCE98-9DEA-404E-8323-AF173CD6C2F6}"/>
    <dgm:cxn modelId="{EEBD082A-978E-4C85-944B-558DC499FA75}" type="presParOf" srcId="{AFB416CC-E8F8-422B-A803-78D307FD3AF0}" destId="{FD24611A-2622-4BA6-84E1-24CB3497759A}" srcOrd="0" destOrd="0" presId="urn:microsoft.com/office/officeart/2005/8/layout/matrix3"/>
    <dgm:cxn modelId="{54D193F7-87D5-48D1-8BAA-437E26D102A4}" type="presParOf" srcId="{AFB416CC-E8F8-422B-A803-78D307FD3AF0}" destId="{3E05C70C-64FD-44EA-B303-5AE881DA2F96}" srcOrd="1" destOrd="0" presId="urn:microsoft.com/office/officeart/2005/8/layout/matrix3"/>
    <dgm:cxn modelId="{179F0B82-E9F1-4BD9-93C8-94AAD5A90E0B}" type="presParOf" srcId="{AFB416CC-E8F8-422B-A803-78D307FD3AF0}" destId="{1925B0B2-E5C6-4C1B-945E-5C7A4A08A5BE}" srcOrd="2" destOrd="0" presId="urn:microsoft.com/office/officeart/2005/8/layout/matrix3"/>
    <dgm:cxn modelId="{501374B1-D7C9-4979-B62E-E41140A02D35}" type="presParOf" srcId="{AFB416CC-E8F8-422B-A803-78D307FD3AF0}" destId="{07AE3CE0-9052-46DA-B014-626D90CE40C7}" srcOrd="3" destOrd="0" presId="urn:microsoft.com/office/officeart/2005/8/layout/matrix3"/>
    <dgm:cxn modelId="{329B9434-6569-478C-BBDD-43485B87A3DA}" type="presParOf" srcId="{AFB416CC-E8F8-422B-A803-78D307FD3AF0}" destId="{EDB0C8FA-067F-46C0-97EF-22B3208318E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B23BA7-2000-4EAC-98A9-D70895FF9414}" type="doc">
      <dgm:prSet loTypeId="urn:microsoft.com/office/officeart/2005/8/layout/pyramid1" loCatId="pyramid" qsTypeId="urn:microsoft.com/office/officeart/2005/8/quickstyle/simple2" qsCatId="simple" csTypeId="urn:microsoft.com/office/officeart/2005/8/colors/accent2_5" csCatId="accent2" phldr="1"/>
      <dgm:spPr/>
      <dgm:t>
        <a:bodyPr/>
        <a:lstStyle/>
        <a:p>
          <a:endParaRPr lang="sv-SE"/>
        </a:p>
      </dgm:t>
    </dgm:pt>
    <dgm:pt modelId="{C947B895-95D6-413B-9131-63D4404C27A3}">
      <dgm:prSet custT="1"/>
      <dgm:spPr/>
      <dgm:t>
        <a:bodyPr/>
        <a:lstStyle/>
        <a:p>
          <a:pPr rtl="0"/>
          <a:r>
            <a:rPr lang="sv-SE" sz="1600" dirty="0" smtClean="0">
              <a:latin typeface="Avenir LT 35 Light" panose="020B0303020000020003" pitchFamily="34" charset="0"/>
            </a:rPr>
            <a:t>1-3 ggr/veckan</a:t>
          </a:r>
          <a:endParaRPr lang="sv-SE" sz="1600" dirty="0">
            <a:latin typeface="Avenir LT 35 Light" panose="020B0303020000020003" pitchFamily="34" charset="0"/>
          </a:endParaRPr>
        </a:p>
      </dgm:t>
    </dgm:pt>
    <dgm:pt modelId="{9D22A8AE-A8C4-47CB-8329-EE4EDAC33649}" type="parTrans" cxnId="{E7C420A1-0E3D-4917-BE7D-907AB8B588FD}">
      <dgm:prSet/>
      <dgm:spPr/>
      <dgm:t>
        <a:bodyPr/>
        <a:lstStyle/>
        <a:p>
          <a:endParaRPr lang="sv-SE"/>
        </a:p>
      </dgm:t>
    </dgm:pt>
    <dgm:pt modelId="{AAC18F9B-2683-461E-BC19-638C16D53C04}" type="sibTrans" cxnId="{E7C420A1-0E3D-4917-BE7D-907AB8B588FD}">
      <dgm:prSet/>
      <dgm:spPr/>
      <dgm:t>
        <a:bodyPr/>
        <a:lstStyle/>
        <a:p>
          <a:endParaRPr lang="sv-SE"/>
        </a:p>
      </dgm:t>
    </dgm:pt>
    <dgm:pt modelId="{2683CC3A-5532-42A9-96F7-6438C7F60B52}">
      <dgm:prSet custT="1"/>
      <dgm:spPr/>
      <dgm:t>
        <a:bodyPr/>
        <a:lstStyle/>
        <a:p>
          <a:pPr rtl="0"/>
          <a:r>
            <a:rPr lang="sv-SE" sz="2400" dirty="0" smtClean="0">
              <a:latin typeface="Avenir LT 35 Light" panose="020B0303020000020003" pitchFamily="34" charset="0"/>
            </a:rPr>
            <a:t>3-5 ggr i veckan</a:t>
          </a:r>
          <a:endParaRPr lang="sv-SE" sz="2400" dirty="0">
            <a:latin typeface="Avenir LT 35 Light" panose="020B0303020000020003" pitchFamily="34" charset="0"/>
          </a:endParaRPr>
        </a:p>
      </dgm:t>
    </dgm:pt>
    <dgm:pt modelId="{4017CA17-6050-4E7A-BC8E-8E3E26A9EC3D}" type="parTrans" cxnId="{40B55F70-50C7-4828-8A25-234A4D866B21}">
      <dgm:prSet/>
      <dgm:spPr/>
      <dgm:t>
        <a:bodyPr/>
        <a:lstStyle/>
        <a:p>
          <a:endParaRPr lang="sv-SE"/>
        </a:p>
      </dgm:t>
    </dgm:pt>
    <dgm:pt modelId="{27E393B7-F985-4528-8DE5-E10A6054BBD1}" type="sibTrans" cxnId="{40B55F70-50C7-4828-8A25-234A4D866B21}">
      <dgm:prSet/>
      <dgm:spPr/>
      <dgm:t>
        <a:bodyPr/>
        <a:lstStyle/>
        <a:p>
          <a:endParaRPr lang="sv-SE"/>
        </a:p>
      </dgm:t>
    </dgm:pt>
    <dgm:pt modelId="{BB7B11CA-DF6D-4AF9-8B3F-BC9C4F0ADC71}">
      <dgm:prSet custT="1"/>
      <dgm:spPr/>
      <dgm:t>
        <a:bodyPr/>
        <a:lstStyle/>
        <a:p>
          <a:pPr rtl="0"/>
          <a:r>
            <a:rPr lang="sv-SE" sz="4400" dirty="0" smtClean="0">
              <a:latin typeface="Avenir LT 35 Light" panose="020B0303020000020003" pitchFamily="34" charset="0"/>
            </a:rPr>
            <a:t>Varje dag</a:t>
          </a:r>
          <a:endParaRPr lang="sv-SE" sz="4400" dirty="0">
            <a:latin typeface="Avenir LT 35 Light" panose="020B0303020000020003" pitchFamily="34" charset="0"/>
          </a:endParaRPr>
        </a:p>
      </dgm:t>
    </dgm:pt>
    <dgm:pt modelId="{2FB05C70-089F-4899-B1BE-CD2CAF3D842D}" type="parTrans" cxnId="{AFDCC9FA-7737-43CB-A91F-28DB5387D301}">
      <dgm:prSet/>
      <dgm:spPr/>
      <dgm:t>
        <a:bodyPr/>
        <a:lstStyle/>
        <a:p>
          <a:endParaRPr lang="sv-SE"/>
        </a:p>
      </dgm:t>
    </dgm:pt>
    <dgm:pt modelId="{BDCE9D4E-CBC6-40B3-9B04-1C3D56AABEC3}" type="sibTrans" cxnId="{AFDCC9FA-7737-43CB-A91F-28DB5387D301}">
      <dgm:prSet/>
      <dgm:spPr/>
      <dgm:t>
        <a:bodyPr/>
        <a:lstStyle/>
        <a:p>
          <a:endParaRPr lang="sv-SE"/>
        </a:p>
      </dgm:t>
    </dgm:pt>
    <dgm:pt modelId="{C4AE183D-3B5F-434F-849A-0BAC5E454B18}">
      <dgm:prSet/>
      <dgm:spPr/>
      <dgm:t>
        <a:bodyPr/>
        <a:lstStyle/>
        <a:p>
          <a:pPr rtl="0"/>
          <a:endParaRPr lang="sv-SE"/>
        </a:p>
      </dgm:t>
    </dgm:pt>
    <dgm:pt modelId="{4A4B0D7D-4F79-45C5-9557-7E8AD381EE02}" type="parTrans" cxnId="{039EB922-7DE8-4A70-B05F-6B4431F436BE}">
      <dgm:prSet/>
      <dgm:spPr/>
      <dgm:t>
        <a:bodyPr/>
        <a:lstStyle/>
        <a:p>
          <a:endParaRPr lang="sv-SE"/>
        </a:p>
      </dgm:t>
    </dgm:pt>
    <dgm:pt modelId="{243AF592-EEDF-47A4-B365-6CE95D3F365B}" type="sibTrans" cxnId="{039EB922-7DE8-4A70-B05F-6B4431F436BE}">
      <dgm:prSet/>
      <dgm:spPr/>
      <dgm:t>
        <a:bodyPr/>
        <a:lstStyle/>
        <a:p>
          <a:endParaRPr lang="sv-SE"/>
        </a:p>
      </dgm:t>
    </dgm:pt>
    <dgm:pt modelId="{582FBFA0-133D-41D8-997F-05116CCD07FB}" type="pres">
      <dgm:prSet presAssocID="{A0B23BA7-2000-4EAC-98A9-D70895FF9414}" presName="Name0" presStyleCnt="0">
        <dgm:presLayoutVars>
          <dgm:dir/>
          <dgm:animLvl val="lvl"/>
          <dgm:resizeHandles val="exact"/>
        </dgm:presLayoutVars>
      </dgm:prSet>
      <dgm:spPr/>
      <dgm:t>
        <a:bodyPr/>
        <a:lstStyle/>
        <a:p>
          <a:endParaRPr lang="sv-SE"/>
        </a:p>
      </dgm:t>
    </dgm:pt>
    <dgm:pt modelId="{6F6A1541-9152-427D-B5B4-9A2D207F52EA}" type="pres">
      <dgm:prSet presAssocID="{C4AE183D-3B5F-434F-849A-0BAC5E454B18}" presName="Name8" presStyleCnt="0"/>
      <dgm:spPr/>
    </dgm:pt>
    <dgm:pt modelId="{72198D18-EA9A-4250-8A3C-9389A12BA185}" type="pres">
      <dgm:prSet presAssocID="{C4AE183D-3B5F-434F-849A-0BAC5E454B18}" presName="level" presStyleLbl="node1" presStyleIdx="0" presStyleCnt="4">
        <dgm:presLayoutVars>
          <dgm:chMax val="1"/>
          <dgm:bulletEnabled val="1"/>
        </dgm:presLayoutVars>
      </dgm:prSet>
      <dgm:spPr/>
      <dgm:t>
        <a:bodyPr/>
        <a:lstStyle/>
        <a:p>
          <a:endParaRPr lang="sv-SE"/>
        </a:p>
      </dgm:t>
    </dgm:pt>
    <dgm:pt modelId="{0459100D-A334-452B-A782-8868BE29DA05}" type="pres">
      <dgm:prSet presAssocID="{C4AE183D-3B5F-434F-849A-0BAC5E454B18}" presName="levelTx" presStyleLbl="revTx" presStyleIdx="0" presStyleCnt="0">
        <dgm:presLayoutVars>
          <dgm:chMax val="1"/>
          <dgm:bulletEnabled val="1"/>
        </dgm:presLayoutVars>
      </dgm:prSet>
      <dgm:spPr/>
      <dgm:t>
        <a:bodyPr/>
        <a:lstStyle/>
        <a:p>
          <a:endParaRPr lang="sv-SE"/>
        </a:p>
      </dgm:t>
    </dgm:pt>
    <dgm:pt modelId="{A2864711-B08A-40A1-AE3E-E78DA9286BAA}" type="pres">
      <dgm:prSet presAssocID="{C947B895-95D6-413B-9131-63D4404C27A3}" presName="Name8" presStyleCnt="0"/>
      <dgm:spPr/>
    </dgm:pt>
    <dgm:pt modelId="{9B2AB380-C05E-49E2-B369-A82EB8C285A0}" type="pres">
      <dgm:prSet presAssocID="{C947B895-95D6-413B-9131-63D4404C27A3}" presName="level" presStyleLbl="node1" presStyleIdx="1" presStyleCnt="4" custLinFactNeighborY="-2361">
        <dgm:presLayoutVars>
          <dgm:chMax val="1"/>
          <dgm:bulletEnabled val="1"/>
        </dgm:presLayoutVars>
      </dgm:prSet>
      <dgm:spPr/>
      <dgm:t>
        <a:bodyPr/>
        <a:lstStyle/>
        <a:p>
          <a:endParaRPr lang="sv-SE"/>
        </a:p>
      </dgm:t>
    </dgm:pt>
    <dgm:pt modelId="{54D4FA33-6A59-42A1-ABB2-58380AA12C26}" type="pres">
      <dgm:prSet presAssocID="{C947B895-95D6-413B-9131-63D4404C27A3}" presName="levelTx" presStyleLbl="revTx" presStyleIdx="0" presStyleCnt="0">
        <dgm:presLayoutVars>
          <dgm:chMax val="1"/>
          <dgm:bulletEnabled val="1"/>
        </dgm:presLayoutVars>
      </dgm:prSet>
      <dgm:spPr/>
      <dgm:t>
        <a:bodyPr/>
        <a:lstStyle/>
        <a:p>
          <a:endParaRPr lang="sv-SE"/>
        </a:p>
      </dgm:t>
    </dgm:pt>
    <dgm:pt modelId="{2CBA15BC-EF71-4424-ADA1-C7D31B1D8D37}" type="pres">
      <dgm:prSet presAssocID="{2683CC3A-5532-42A9-96F7-6438C7F60B52}" presName="Name8" presStyleCnt="0"/>
      <dgm:spPr/>
    </dgm:pt>
    <dgm:pt modelId="{A6AF9D47-50F7-47FE-BCA5-FDE9E19CE2E9}" type="pres">
      <dgm:prSet presAssocID="{2683CC3A-5532-42A9-96F7-6438C7F60B52}" presName="level" presStyleLbl="node1" presStyleIdx="2" presStyleCnt="4">
        <dgm:presLayoutVars>
          <dgm:chMax val="1"/>
          <dgm:bulletEnabled val="1"/>
        </dgm:presLayoutVars>
      </dgm:prSet>
      <dgm:spPr/>
      <dgm:t>
        <a:bodyPr/>
        <a:lstStyle/>
        <a:p>
          <a:endParaRPr lang="sv-SE"/>
        </a:p>
      </dgm:t>
    </dgm:pt>
    <dgm:pt modelId="{8AF61A9E-0C15-420E-A0FA-1D98DB2F88EC}" type="pres">
      <dgm:prSet presAssocID="{2683CC3A-5532-42A9-96F7-6438C7F60B52}" presName="levelTx" presStyleLbl="revTx" presStyleIdx="0" presStyleCnt="0">
        <dgm:presLayoutVars>
          <dgm:chMax val="1"/>
          <dgm:bulletEnabled val="1"/>
        </dgm:presLayoutVars>
      </dgm:prSet>
      <dgm:spPr/>
      <dgm:t>
        <a:bodyPr/>
        <a:lstStyle/>
        <a:p>
          <a:endParaRPr lang="sv-SE"/>
        </a:p>
      </dgm:t>
    </dgm:pt>
    <dgm:pt modelId="{26CDDBF2-6B98-40BF-942E-C3BCA6A07899}" type="pres">
      <dgm:prSet presAssocID="{BB7B11CA-DF6D-4AF9-8B3F-BC9C4F0ADC71}" presName="Name8" presStyleCnt="0"/>
      <dgm:spPr/>
    </dgm:pt>
    <dgm:pt modelId="{5DC59075-9E4A-4951-ABBF-94F0F74363FC}" type="pres">
      <dgm:prSet presAssocID="{BB7B11CA-DF6D-4AF9-8B3F-BC9C4F0ADC71}" presName="level" presStyleLbl="node1" presStyleIdx="3" presStyleCnt="4">
        <dgm:presLayoutVars>
          <dgm:chMax val="1"/>
          <dgm:bulletEnabled val="1"/>
        </dgm:presLayoutVars>
      </dgm:prSet>
      <dgm:spPr/>
      <dgm:t>
        <a:bodyPr/>
        <a:lstStyle/>
        <a:p>
          <a:endParaRPr lang="sv-SE"/>
        </a:p>
      </dgm:t>
    </dgm:pt>
    <dgm:pt modelId="{AB6F0170-E356-4819-B144-71972E16638B}" type="pres">
      <dgm:prSet presAssocID="{BB7B11CA-DF6D-4AF9-8B3F-BC9C4F0ADC71}" presName="levelTx" presStyleLbl="revTx" presStyleIdx="0" presStyleCnt="0">
        <dgm:presLayoutVars>
          <dgm:chMax val="1"/>
          <dgm:bulletEnabled val="1"/>
        </dgm:presLayoutVars>
      </dgm:prSet>
      <dgm:spPr/>
      <dgm:t>
        <a:bodyPr/>
        <a:lstStyle/>
        <a:p>
          <a:endParaRPr lang="sv-SE"/>
        </a:p>
      </dgm:t>
    </dgm:pt>
  </dgm:ptLst>
  <dgm:cxnLst>
    <dgm:cxn modelId="{3E2F17E6-5CBF-4339-8609-D004EAADF18F}" type="presOf" srcId="{BB7B11CA-DF6D-4AF9-8B3F-BC9C4F0ADC71}" destId="{AB6F0170-E356-4819-B144-71972E16638B}" srcOrd="1" destOrd="0" presId="urn:microsoft.com/office/officeart/2005/8/layout/pyramid1"/>
    <dgm:cxn modelId="{40B55F70-50C7-4828-8A25-234A4D866B21}" srcId="{A0B23BA7-2000-4EAC-98A9-D70895FF9414}" destId="{2683CC3A-5532-42A9-96F7-6438C7F60B52}" srcOrd="2" destOrd="0" parTransId="{4017CA17-6050-4E7A-BC8E-8E3E26A9EC3D}" sibTransId="{27E393B7-F985-4528-8DE5-E10A6054BBD1}"/>
    <dgm:cxn modelId="{6B7E4ED6-9F41-4FB5-80D1-EFFE73D4AD79}" type="presOf" srcId="{C947B895-95D6-413B-9131-63D4404C27A3}" destId="{54D4FA33-6A59-42A1-ABB2-58380AA12C26}" srcOrd="1" destOrd="0" presId="urn:microsoft.com/office/officeart/2005/8/layout/pyramid1"/>
    <dgm:cxn modelId="{E0E242FD-DA21-4621-99F9-1D8B8F1CCA1A}" type="presOf" srcId="{C947B895-95D6-413B-9131-63D4404C27A3}" destId="{9B2AB380-C05E-49E2-B369-A82EB8C285A0}" srcOrd="0" destOrd="0" presId="urn:microsoft.com/office/officeart/2005/8/layout/pyramid1"/>
    <dgm:cxn modelId="{27189ABE-69A3-4336-958A-11BA7798EEF5}" type="presOf" srcId="{C4AE183D-3B5F-434F-849A-0BAC5E454B18}" destId="{0459100D-A334-452B-A782-8868BE29DA05}" srcOrd="1" destOrd="0" presId="urn:microsoft.com/office/officeart/2005/8/layout/pyramid1"/>
    <dgm:cxn modelId="{B4286FB4-2E9C-497F-830B-4A37419B5AF5}" type="presOf" srcId="{2683CC3A-5532-42A9-96F7-6438C7F60B52}" destId="{A6AF9D47-50F7-47FE-BCA5-FDE9E19CE2E9}" srcOrd="0" destOrd="0" presId="urn:microsoft.com/office/officeart/2005/8/layout/pyramid1"/>
    <dgm:cxn modelId="{039EB922-7DE8-4A70-B05F-6B4431F436BE}" srcId="{A0B23BA7-2000-4EAC-98A9-D70895FF9414}" destId="{C4AE183D-3B5F-434F-849A-0BAC5E454B18}" srcOrd="0" destOrd="0" parTransId="{4A4B0D7D-4F79-45C5-9557-7E8AD381EE02}" sibTransId="{243AF592-EEDF-47A4-B365-6CE95D3F365B}"/>
    <dgm:cxn modelId="{2089C448-4EF0-4DA0-BC69-7D783F327F04}" type="presOf" srcId="{A0B23BA7-2000-4EAC-98A9-D70895FF9414}" destId="{582FBFA0-133D-41D8-997F-05116CCD07FB}" srcOrd="0" destOrd="0" presId="urn:microsoft.com/office/officeart/2005/8/layout/pyramid1"/>
    <dgm:cxn modelId="{AFDCC9FA-7737-43CB-A91F-28DB5387D301}" srcId="{A0B23BA7-2000-4EAC-98A9-D70895FF9414}" destId="{BB7B11CA-DF6D-4AF9-8B3F-BC9C4F0ADC71}" srcOrd="3" destOrd="0" parTransId="{2FB05C70-089F-4899-B1BE-CD2CAF3D842D}" sibTransId="{BDCE9D4E-CBC6-40B3-9B04-1C3D56AABEC3}"/>
    <dgm:cxn modelId="{E7C420A1-0E3D-4917-BE7D-907AB8B588FD}" srcId="{A0B23BA7-2000-4EAC-98A9-D70895FF9414}" destId="{C947B895-95D6-413B-9131-63D4404C27A3}" srcOrd="1" destOrd="0" parTransId="{9D22A8AE-A8C4-47CB-8329-EE4EDAC33649}" sibTransId="{AAC18F9B-2683-461E-BC19-638C16D53C04}"/>
    <dgm:cxn modelId="{5818D9DB-5CF0-48EA-88DE-A91093EC2AE0}" type="presOf" srcId="{C4AE183D-3B5F-434F-849A-0BAC5E454B18}" destId="{72198D18-EA9A-4250-8A3C-9389A12BA185}" srcOrd="0" destOrd="0" presId="urn:microsoft.com/office/officeart/2005/8/layout/pyramid1"/>
    <dgm:cxn modelId="{12EFC7E4-A5AE-439D-86FA-647CF23534E7}" type="presOf" srcId="{2683CC3A-5532-42A9-96F7-6438C7F60B52}" destId="{8AF61A9E-0C15-420E-A0FA-1D98DB2F88EC}" srcOrd="1" destOrd="0" presId="urn:microsoft.com/office/officeart/2005/8/layout/pyramid1"/>
    <dgm:cxn modelId="{D5235130-26F7-4AFC-AED3-4098A56715E7}" type="presOf" srcId="{BB7B11CA-DF6D-4AF9-8B3F-BC9C4F0ADC71}" destId="{5DC59075-9E4A-4951-ABBF-94F0F74363FC}" srcOrd="0" destOrd="0" presId="urn:microsoft.com/office/officeart/2005/8/layout/pyramid1"/>
    <dgm:cxn modelId="{6EB899C8-951C-4F9B-970D-7E60E62E1747}" type="presParOf" srcId="{582FBFA0-133D-41D8-997F-05116CCD07FB}" destId="{6F6A1541-9152-427D-B5B4-9A2D207F52EA}" srcOrd="0" destOrd="0" presId="urn:microsoft.com/office/officeart/2005/8/layout/pyramid1"/>
    <dgm:cxn modelId="{63D4372A-6DE3-4EB2-9285-6A08BB00F202}" type="presParOf" srcId="{6F6A1541-9152-427D-B5B4-9A2D207F52EA}" destId="{72198D18-EA9A-4250-8A3C-9389A12BA185}" srcOrd="0" destOrd="0" presId="urn:microsoft.com/office/officeart/2005/8/layout/pyramid1"/>
    <dgm:cxn modelId="{2E14037D-7F58-41CA-8CC8-A8D95BCFA9C7}" type="presParOf" srcId="{6F6A1541-9152-427D-B5B4-9A2D207F52EA}" destId="{0459100D-A334-452B-A782-8868BE29DA05}" srcOrd="1" destOrd="0" presId="urn:microsoft.com/office/officeart/2005/8/layout/pyramid1"/>
    <dgm:cxn modelId="{2E41E289-5776-4DFC-A878-B210C3662B3E}" type="presParOf" srcId="{582FBFA0-133D-41D8-997F-05116CCD07FB}" destId="{A2864711-B08A-40A1-AE3E-E78DA9286BAA}" srcOrd="1" destOrd="0" presId="urn:microsoft.com/office/officeart/2005/8/layout/pyramid1"/>
    <dgm:cxn modelId="{2641BBD5-6D27-4BB7-AFDE-00311B49D1A5}" type="presParOf" srcId="{A2864711-B08A-40A1-AE3E-E78DA9286BAA}" destId="{9B2AB380-C05E-49E2-B369-A82EB8C285A0}" srcOrd="0" destOrd="0" presId="urn:microsoft.com/office/officeart/2005/8/layout/pyramid1"/>
    <dgm:cxn modelId="{B9FE2CCB-0020-4338-A79C-6518A3E8FB7D}" type="presParOf" srcId="{A2864711-B08A-40A1-AE3E-E78DA9286BAA}" destId="{54D4FA33-6A59-42A1-ABB2-58380AA12C26}" srcOrd="1" destOrd="0" presId="urn:microsoft.com/office/officeart/2005/8/layout/pyramid1"/>
    <dgm:cxn modelId="{21676A61-1620-4834-8704-FF306F63CD80}" type="presParOf" srcId="{582FBFA0-133D-41D8-997F-05116CCD07FB}" destId="{2CBA15BC-EF71-4424-ADA1-C7D31B1D8D37}" srcOrd="2" destOrd="0" presId="urn:microsoft.com/office/officeart/2005/8/layout/pyramid1"/>
    <dgm:cxn modelId="{1E2BBFCB-EE86-48E7-968D-D5FA56578CBF}" type="presParOf" srcId="{2CBA15BC-EF71-4424-ADA1-C7D31B1D8D37}" destId="{A6AF9D47-50F7-47FE-BCA5-FDE9E19CE2E9}" srcOrd="0" destOrd="0" presId="urn:microsoft.com/office/officeart/2005/8/layout/pyramid1"/>
    <dgm:cxn modelId="{40E48FF0-7FE7-4225-AAF1-C146957E6E9D}" type="presParOf" srcId="{2CBA15BC-EF71-4424-ADA1-C7D31B1D8D37}" destId="{8AF61A9E-0C15-420E-A0FA-1D98DB2F88EC}" srcOrd="1" destOrd="0" presId="urn:microsoft.com/office/officeart/2005/8/layout/pyramid1"/>
    <dgm:cxn modelId="{CFFC1ADC-D7CE-4381-B67A-8FD58479302D}" type="presParOf" srcId="{582FBFA0-133D-41D8-997F-05116CCD07FB}" destId="{26CDDBF2-6B98-40BF-942E-C3BCA6A07899}" srcOrd="3" destOrd="0" presId="urn:microsoft.com/office/officeart/2005/8/layout/pyramid1"/>
    <dgm:cxn modelId="{D97DA94C-1813-4140-A094-B16B7F0BE2D8}" type="presParOf" srcId="{26CDDBF2-6B98-40BF-942E-C3BCA6A07899}" destId="{5DC59075-9E4A-4951-ABBF-94F0F74363FC}" srcOrd="0" destOrd="0" presId="urn:microsoft.com/office/officeart/2005/8/layout/pyramid1"/>
    <dgm:cxn modelId="{FCE91119-B073-40B4-9CFE-DFEAFEC6771E}" type="presParOf" srcId="{26CDDBF2-6B98-40BF-942E-C3BCA6A07899}" destId="{AB6F0170-E356-4819-B144-71972E16638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4FBD7FF-0B95-4764-B918-DBC41A3E7E4C}" type="datetimeFigureOut">
              <a:rPr lang="sv-SE" smtClean="0"/>
              <a:pPr/>
              <a:t>2016-05-27</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D643C7C-B299-45C1-BFA5-8514C23C401E}" type="slidenum">
              <a:rPr lang="sv-SE" smtClean="0"/>
              <a:pPr/>
              <a:t>‹#›</a:t>
            </a:fld>
            <a:endParaRPr lang="sv-SE"/>
          </a:p>
        </p:txBody>
      </p:sp>
    </p:spTree>
    <p:extLst>
      <p:ext uri="{BB962C8B-B14F-4D97-AF65-F5344CB8AC3E}">
        <p14:creationId xmlns:p14="http://schemas.microsoft.com/office/powerpoint/2010/main" val="31602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031783BA-0229-4BAA-9BDD-E63E2B7413CE}" type="datetimeFigureOut">
              <a:rPr lang="sv-SE" smtClean="0"/>
              <a:t>2016-05-27</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DAA8AE52-FD8A-41DD-9C86-D3704E810A64}" type="slidenum">
              <a:rPr lang="sv-SE" smtClean="0"/>
              <a:t>‹#›</a:t>
            </a:fld>
            <a:endParaRPr lang="sv-SE"/>
          </a:p>
        </p:txBody>
      </p:sp>
    </p:spTree>
    <p:extLst>
      <p:ext uri="{BB962C8B-B14F-4D97-AF65-F5344CB8AC3E}">
        <p14:creationId xmlns:p14="http://schemas.microsoft.com/office/powerpoint/2010/main" val="422809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Det här</a:t>
            </a:r>
            <a:r>
              <a:rPr lang="sv-SE" baseline="0" dirty="0" smtClean="0"/>
              <a:t> är e</a:t>
            </a:r>
            <a:r>
              <a:rPr lang="sv-SE" dirty="0" smtClean="0"/>
              <a:t>n presentation från Aktiv Skola om några av de mest</a:t>
            </a:r>
            <a:r>
              <a:rPr lang="sv-SE" baseline="0" dirty="0" smtClean="0"/>
              <a:t> </a:t>
            </a:r>
            <a:r>
              <a:rPr lang="sv-SE" dirty="0" smtClean="0"/>
              <a:t>grundläggande faktorerna för att vi ska</a:t>
            </a:r>
            <a:r>
              <a:rPr lang="sv-SE" baseline="0" dirty="0" smtClean="0"/>
              <a:t> må bra.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a:t>
            </a:fld>
            <a:endParaRPr lang="sv-SE"/>
          </a:p>
        </p:txBody>
      </p:sp>
    </p:spTree>
    <p:extLst>
      <p:ext uri="{BB962C8B-B14F-4D97-AF65-F5344CB8AC3E}">
        <p14:creationId xmlns:p14="http://schemas.microsoft.com/office/powerpoint/2010/main" val="1727598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Man kan likna</a:t>
            </a:r>
            <a:r>
              <a:rPr lang="sv-SE" baseline="0" dirty="0" smtClean="0"/>
              <a:t> de två energiprocesserna genom att jämföra två olika bilar. En småbil som </a:t>
            </a:r>
            <a:r>
              <a:rPr lang="sv-SE" dirty="0" smtClean="0"/>
              <a:t>har låg effekt men hög kapacitet (går långsamt men man kan åka långt) = aeroba energiprocesser och </a:t>
            </a:r>
            <a:r>
              <a:rPr lang="sv-SE" dirty="0" err="1" smtClean="0"/>
              <a:t>Ferrarin</a:t>
            </a:r>
            <a:r>
              <a:rPr lang="sv-SE" dirty="0" smtClean="0"/>
              <a:t> som har en hög effekt men låg kapacitet (går mycket snabbt men man kan inte åka så långt) = anaeroba energiprocessen.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Viktigt! De två energigivande systemen samarbetar alltid. Den huvudsakliga energileveransen beror främst på hur länge en aktivitet pågår,</a:t>
            </a:r>
            <a:r>
              <a:rPr lang="sv-SE" baseline="0" dirty="0" smtClean="0"/>
              <a:t> </a:t>
            </a:r>
            <a:r>
              <a:rPr lang="sv-SE" dirty="0" smtClean="0"/>
              <a:t>vilken intensitet den genomförs och vad du ätit/äter.</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10</a:t>
            </a:fld>
            <a:endParaRPr lang="sv-SE"/>
          </a:p>
        </p:txBody>
      </p:sp>
    </p:spTree>
    <p:extLst>
      <p:ext uri="{BB962C8B-B14F-4D97-AF65-F5344CB8AC3E}">
        <p14:creationId xmlns:p14="http://schemas.microsoft.com/office/powerpoint/2010/main" val="120290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Endast 30-40</a:t>
            </a:r>
            <a:r>
              <a:rPr lang="sv-SE" baseline="0" dirty="0" smtClean="0"/>
              <a:t> procent</a:t>
            </a:r>
            <a:r>
              <a:rPr lang="sv-SE" dirty="0" smtClean="0"/>
              <a:t> av all energi vi äter går till ämnesomsättningsprocesser och fysiskt arbete,</a:t>
            </a:r>
            <a:r>
              <a:rPr lang="sv-SE" baseline="0" dirty="0" smtClean="0"/>
              <a:t> r</a:t>
            </a:r>
            <a:r>
              <a:rPr lang="sv-SE" dirty="0" smtClean="0"/>
              <a:t>esten blir värme och</a:t>
            </a:r>
            <a:r>
              <a:rPr lang="sv-SE" baseline="0" dirty="0" smtClean="0"/>
              <a:t> reglerar kroppstemperaturen.</a:t>
            </a:r>
          </a:p>
          <a:p>
            <a:pPr marL="0" marR="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En rad olika faktorer påverkar vårt energibehov - se bilden!</a:t>
            </a:r>
            <a:br>
              <a:rPr lang="sv-SE" baseline="0" dirty="0" smtClean="0"/>
            </a:br>
            <a:endParaRPr lang="sv-S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Kön: </a:t>
            </a:r>
            <a:r>
              <a:rPr lang="sv-SE" i="1" baseline="0" dirty="0" smtClean="0"/>
              <a:t>pojke-flicka</a:t>
            </a:r>
            <a:r>
              <a:rPr lang="sv-SE" baseline="0" dirty="0" smtClean="0"/>
              <a:t>. Pojkar har högre energibehov än flickor.</a:t>
            </a:r>
            <a:br>
              <a:rPr lang="sv-SE" baseline="0" dirty="0" smtClean="0"/>
            </a:br>
            <a:r>
              <a:rPr lang="sv-SE" b="1" baseline="0" dirty="0" smtClean="0"/>
              <a:t>Ålder: </a:t>
            </a:r>
            <a:r>
              <a:rPr lang="sv-SE" i="1" baseline="0" dirty="0" smtClean="0"/>
              <a:t>gammal-ung</a:t>
            </a:r>
            <a:r>
              <a:rPr lang="sv-SE" baseline="0" dirty="0" smtClean="0"/>
              <a:t>. Energibehovet sjunker ju äldre du blir. </a:t>
            </a:r>
            <a:br>
              <a:rPr lang="sv-SE" baseline="0" dirty="0" smtClean="0"/>
            </a:br>
            <a:r>
              <a:rPr lang="sv-SE" b="1" baseline="0" dirty="0" smtClean="0"/>
              <a:t>Intensitet: </a:t>
            </a:r>
            <a:r>
              <a:rPr lang="sv-SE" i="1" baseline="0" dirty="0" smtClean="0"/>
              <a:t>långsamt-snabbt</a:t>
            </a:r>
            <a:r>
              <a:rPr lang="sv-SE" baseline="0" dirty="0" smtClean="0"/>
              <a:t>. Ju hårdare du anstränger dig desto större energibehov har du.</a:t>
            </a:r>
            <a:br>
              <a:rPr lang="sv-SE" baseline="0" dirty="0" smtClean="0"/>
            </a:br>
            <a:r>
              <a:rPr lang="sv-SE" b="1" baseline="0" dirty="0" smtClean="0"/>
              <a:t>Kroppssammansättning:</a:t>
            </a:r>
            <a:r>
              <a:rPr lang="sv-SE" baseline="0" dirty="0" smtClean="0"/>
              <a:t> </a:t>
            </a:r>
            <a:r>
              <a:rPr lang="sv-SE" i="1" baseline="0" dirty="0" smtClean="0"/>
              <a:t>stor muskelmassa-liten muskelmassa</a:t>
            </a:r>
            <a:r>
              <a:rPr lang="sv-SE" baseline="0" dirty="0" smtClean="0"/>
              <a:t>. En stor muskelmassa kräver mer energi än en liten. </a:t>
            </a:r>
            <a:br>
              <a:rPr lang="sv-SE" baseline="0" dirty="0" smtClean="0"/>
            </a:br>
            <a:r>
              <a:rPr lang="sv-SE" b="1" baseline="0" dirty="0" smtClean="0"/>
              <a:t>Aktivitet:</a:t>
            </a:r>
            <a:r>
              <a:rPr lang="sv-SE" baseline="0" dirty="0" smtClean="0"/>
              <a:t> </a:t>
            </a:r>
            <a:r>
              <a:rPr lang="sv-SE" i="1" baseline="0" dirty="0" smtClean="0"/>
              <a:t>hög-låg</a:t>
            </a:r>
            <a:r>
              <a:rPr lang="sv-SE" baseline="0" dirty="0" smtClean="0"/>
              <a:t>. Ju mer du rör dig desto större energibehov har du. </a:t>
            </a:r>
          </a:p>
          <a:p>
            <a:pPr>
              <a:buFontTx/>
              <a:buNone/>
            </a:pPr>
            <a:endParaRPr lang="sv-SE" dirty="0" smtClean="0"/>
          </a:p>
          <a:p>
            <a:pPr>
              <a:buFontTx/>
              <a:buNone/>
            </a:pPr>
            <a:r>
              <a:rPr lang="sv-SE" dirty="0" smtClean="0"/>
              <a:t>TEE innehåller tre delar:</a:t>
            </a:r>
          </a:p>
          <a:p>
            <a:pPr marL="228600" indent="-228600">
              <a:buFont typeface="+mj-lt"/>
              <a:buAutoNum type="arabicPeriod"/>
            </a:pPr>
            <a:r>
              <a:rPr lang="sv-SE" b="0" dirty="0" smtClean="0"/>
              <a:t>Basalmetabolism</a:t>
            </a:r>
          </a:p>
          <a:p>
            <a:pPr marL="228600" indent="-228600">
              <a:buFont typeface="+mj-lt"/>
              <a:buAutoNum type="arabicPeriod"/>
            </a:pPr>
            <a:r>
              <a:rPr lang="sv-SE" b="0" dirty="0" smtClean="0"/>
              <a:t>Matens termogena effekt</a:t>
            </a:r>
          </a:p>
          <a:p>
            <a:pPr marL="228600" indent="-228600">
              <a:buFont typeface="+mj-lt"/>
              <a:buAutoNum type="arabicPeriod"/>
            </a:pPr>
            <a:r>
              <a:rPr lang="sv-SE" b="0" dirty="0" smtClean="0"/>
              <a:t>Fysisk aktivitet</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11</a:t>
            </a:fld>
            <a:endParaRPr lang="sv-SE"/>
          </a:p>
        </p:txBody>
      </p:sp>
    </p:spTree>
    <p:extLst>
      <p:ext uri="{BB962C8B-B14F-4D97-AF65-F5344CB8AC3E}">
        <p14:creationId xmlns:p14="http://schemas.microsoft.com/office/powerpoint/2010/main" val="270942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viktigt att kroppen får tillräckligt med energi! Det vill säga att kroppen är i energibalans,</a:t>
            </a:r>
            <a:r>
              <a:rPr lang="sv-SE" baseline="0" dirty="0" smtClean="0"/>
              <a:t> (du äter lika mycket energi som du förbrukar). </a:t>
            </a:r>
          </a:p>
          <a:p>
            <a:r>
              <a:rPr lang="sv-SE" baseline="0" dirty="0" smtClean="0"/>
              <a:t>En bra regel är att äta regelbundet och inte hoppa över viktiga måltider som frukost, lunch och middag. Tänk på att om du rör dig mycket så behöver du också äta lite mer. </a:t>
            </a:r>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12</a:t>
            </a:fld>
            <a:endParaRPr lang="sv-SE"/>
          </a:p>
        </p:txBody>
      </p:sp>
    </p:spTree>
    <p:extLst>
      <p:ext uri="{BB962C8B-B14F-4D97-AF65-F5344CB8AC3E}">
        <p14:creationId xmlns:p14="http://schemas.microsoft.com/office/powerpoint/2010/main" val="178291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smtClean="0"/>
              <a:t>Vi är vad vi äter! Bilden</a:t>
            </a:r>
            <a:r>
              <a:rPr lang="sv-SE" b="0" baseline="0" dirty="0" smtClean="0"/>
              <a:t> visar i procent, på ett ungefär, vad kroppen innehåller. </a:t>
            </a:r>
            <a:r>
              <a:rPr lang="sv-SE" b="0" i="1" baseline="0" dirty="0" smtClean="0"/>
              <a:t>(Detta är en genomsnittlig fördelning av vad vår kropp innehåller.) </a:t>
            </a:r>
            <a:endParaRPr lang="sv-SE" b="0" i="1" dirty="0" smtClean="0"/>
          </a:p>
          <a:p>
            <a:endParaRPr lang="sv-SE" b="0" dirty="0" smtClean="0"/>
          </a:p>
          <a:p>
            <a:r>
              <a:rPr lang="sv-SE" sz="1200" kern="1200" dirty="0" smtClean="0">
                <a:solidFill>
                  <a:schemeClr val="tx1"/>
                </a:solidFill>
                <a:effectLst/>
                <a:latin typeface="+mn-lt"/>
                <a:ea typeface="+mn-ea"/>
                <a:cs typeface="+mn-cs"/>
              </a:rPr>
              <a:t>Vi måste äta livsmedel som ger oss proteiner, fett, kolhydrater, vitaminer</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mineraler, och dricka tillräckligt med vätska. </a:t>
            </a:r>
          </a:p>
          <a:p>
            <a:r>
              <a:rPr lang="sv-SE" b="0" dirty="0" smtClean="0"/>
              <a:t>Brister av något påverkar kroppen, hur mycket är beroende på vad det är som saknas. Det är därför</a:t>
            </a:r>
            <a:r>
              <a:rPr lang="sv-SE" b="0" baseline="0" dirty="0" smtClean="0"/>
              <a:t> </a:t>
            </a:r>
            <a:r>
              <a:rPr lang="sv-SE" b="0" dirty="0" smtClean="0"/>
              <a:t>viktigt</a:t>
            </a:r>
            <a:r>
              <a:rPr lang="sv-SE" b="0" baseline="0" dirty="0" smtClean="0"/>
              <a:t> att vi äter varierat och väljer bra livsmedel för att ge kroppen allt det den behöver.</a:t>
            </a:r>
          </a:p>
          <a:p>
            <a:endParaRPr lang="sv-SE" dirty="0" smtClean="0"/>
          </a:p>
          <a:p>
            <a:pPr marL="0" indent="0">
              <a:lnSpc>
                <a:spcPct val="150000"/>
              </a:lnSpc>
              <a:buNone/>
            </a:pPr>
            <a:r>
              <a:rPr lang="sv-SE" b="1" dirty="0" smtClean="0"/>
              <a:t>Vatten</a:t>
            </a:r>
            <a:r>
              <a:rPr lang="sv-SE" baseline="0" dirty="0" smtClean="0"/>
              <a:t> är </a:t>
            </a:r>
            <a:r>
              <a:rPr lang="sv-SE" sz="1200" baseline="0" dirty="0" smtClean="0"/>
              <a:t>d</a:t>
            </a:r>
            <a:r>
              <a:rPr lang="sv-SE" sz="1200" dirty="0" smtClean="0"/>
              <a:t>irekt och indirekt nödvändigt för alla viktiga saker</a:t>
            </a:r>
            <a:r>
              <a:rPr lang="sv-SE" sz="1200" baseline="0" dirty="0" smtClean="0"/>
              <a:t> som sker </a:t>
            </a:r>
            <a:r>
              <a:rPr lang="sv-SE" sz="1200" dirty="0" smtClean="0"/>
              <a:t>i ämnesomsättningen.</a:t>
            </a:r>
            <a:r>
              <a:rPr lang="sv-SE" sz="1200" baseline="0" dirty="0" smtClean="0"/>
              <a:t> Vatten u</a:t>
            </a:r>
            <a:r>
              <a:rPr lang="sv-SE" sz="1200" dirty="0" smtClean="0"/>
              <a:t>pprätthåller fysiologisk jämvikt</a:t>
            </a:r>
            <a:r>
              <a:rPr lang="sv-SE" sz="1200" baseline="0" dirty="0" smtClean="0"/>
              <a:t> och är ett r</a:t>
            </a:r>
            <a:r>
              <a:rPr lang="sv-SE" sz="1200" dirty="0" smtClean="0"/>
              <a:t>eagerande ämne i biokemiska reaktioner.</a:t>
            </a:r>
            <a:r>
              <a:rPr lang="sv-SE" sz="1200" baseline="0" dirty="0" smtClean="0"/>
              <a:t> Va</a:t>
            </a:r>
            <a:r>
              <a:rPr lang="sv-SE" sz="1200" dirty="0" smtClean="0"/>
              <a:t>tten finns både i och runt våra celler</a:t>
            </a:r>
            <a:r>
              <a:rPr lang="sv-SE" sz="1200" baseline="0" dirty="0" smtClean="0"/>
              <a:t> och f</a:t>
            </a:r>
            <a:r>
              <a:rPr lang="sv-SE" sz="1200" dirty="0" smtClean="0"/>
              <a:t>ungerar som</a:t>
            </a:r>
            <a:r>
              <a:rPr lang="sv-SE" sz="1200" baseline="0" dirty="0" smtClean="0"/>
              <a:t> t</a:t>
            </a:r>
            <a:r>
              <a:rPr lang="sv-SE" sz="1200" dirty="0" smtClean="0"/>
              <a:t>ransportmedium.</a:t>
            </a:r>
            <a:r>
              <a:rPr lang="sv-SE" sz="1200" baseline="0" dirty="0" smtClean="0"/>
              <a:t> Vatten</a:t>
            </a:r>
            <a:r>
              <a:rPr lang="sv-SE" sz="1200" dirty="0" smtClean="0"/>
              <a:t> producerar också digestionsvätskor</a:t>
            </a:r>
            <a:r>
              <a:rPr lang="sv-SE" sz="1200" baseline="0" dirty="0" smtClean="0"/>
              <a:t> och</a:t>
            </a:r>
            <a:r>
              <a:rPr lang="sv-SE" sz="1200" dirty="0" smtClean="0"/>
              <a:t> reglerar</a:t>
            </a:r>
            <a:r>
              <a:rPr lang="sv-SE" sz="1200" baseline="0" dirty="0" smtClean="0"/>
              <a:t> </a:t>
            </a:r>
            <a:r>
              <a:rPr lang="sv-SE" sz="1200" dirty="0" smtClean="0"/>
              <a:t>kroppstemperaturen. Vi klarar oss bara några</a:t>
            </a:r>
            <a:r>
              <a:rPr lang="sv-SE" sz="1200" baseline="0" dirty="0" smtClean="0"/>
              <a:t> dagar utan vatten men v</a:t>
            </a:r>
            <a:r>
              <a:rPr lang="sv-SE" sz="1200" dirty="0" smtClean="0"/>
              <a:t>i kan</a:t>
            </a:r>
            <a:r>
              <a:rPr lang="sv-SE" sz="1200" baseline="0" dirty="0" smtClean="0"/>
              <a:t> kl</a:t>
            </a:r>
            <a:r>
              <a:rPr lang="sv-SE" sz="1200" dirty="0" smtClean="0"/>
              <a:t>ara oss utan mat i cirka två månader!</a:t>
            </a:r>
            <a:r>
              <a:rPr lang="sv-SE" sz="1200" baseline="0" dirty="0" smtClean="0"/>
              <a:t> </a:t>
            </a:r>
          </a:p>
          <a:p>
            <a:pPr marL="0" indent="0">
              <a:lnSpc>
                <a:spcPct val="150000"/>
              </a:lnSpc>
              <a:buNone/>
            </a:pPr>
            <a:endParaRPr lang="sv-SE" sz="1200" dirty="0" smtClean="0"/>
          </a:p>
          <a:p>
            <a:pPr marL="0" indent="0">
              <a:lnSpc>
                <a:spcPct val="150000"/>
              </a:lnSpc>
              <a:buNone/>
            </a:pPr>
            <a:r>
              <a:rPr lang="sv-SE" sz="1200" b="1" dirty="0" smtClean="0"/>
              <a:t>Protein</a:t>
            </a:r>
            <a:r>
              <a:rPr lang="sv-SE" sz="1200" baseline="0" dirty="0" smtClean="0"/>
              <a:t> är ett </a:t>
            </a:r>
            <a:r>
              <a:rPr lang="sv-SE" sz="2000" baseline="0" dirty="0" smtClean="0">
                <a:solidFill>
                  <a:srgbClr val="000000"/>
                </a:solidFill>
              </a:rPr>
              <a:t>b</a:t>
            </a:r>
            <a:r>
              <a:rPr lang="sv-SE" sz="2000" dirty="0" smtClean="0">
                <a:solidFill>
                  <a:srgbClr val="000000"/>
                </a:solidFill>
              </a:rPr>
              <a:t>yggnadsmaterial för alla celler, det bildar enzymer och</a:t>
            </a:r>
            <a:r>
              <a:rPr lang="sv-SE" sz="2000" baseline="0" dirty="0" smtClean="0">
                <a:solidFill>
                  <a:srgbClr val="000000"/>
                </a:solidFill>
              </a:rPr>
              <a:t> h</a:t>
            </a:r>
            <a:r>
              <a:rPr lang="sv-SE" sz="2000" dirty="0" smtClean="0">
                <a:solidFill>
                  <a:srgbClr val="000000"/>
                </a:solidFill>
              </a:rPr>
              <a:t>ormoner, reglerar</a:t>
            </a:r>
            <a:r>
              <a:rPr lang="sv-SE" sz="2000" baseline="0" dirty="0" smtClean="0">
                <a:solidFill>
                  <a:srgbClr val="000000"/>
                </a:solidFill>
              </a:rPr>
              <a:t> v</a:t>
            </a:r>
            <a:r>
              <a:rPr lang="sv-SE" sz="2000" dirty="0" smtClean="0">
                <a:solidFill>
                  <a:srgbClr val="000000"/>
                </a:solidFill>
              </a:rPr>
              <a:t>ätskebalansen</a:t>
            </a:r>
            <a:r>
              <a:rPr lang="sv-SE" sz="2000" baseline="0" dirty="0" smtClean="0">
                <a:solidFill>
                  <a:srgbClr val="000000"/>
                </a:solidFill>
              </a:rPr>
              <a:t> och </a:t>
            </a:r>
            <a:r>
              <a:rPr lang="sv-SE" sz="2000" baseline="0" dirty="0" err="1" smtClean="0">
                <a:solidFill>
                  <a:srgbClr val="000000"/>
                </a:solidFill>
              </a:rPr>
              <a:t>s</a:t>
            </a:r>
            <a:r>
              <a:rPr lang="sv-SE" sz="2000" dirty="0" err="1" smtClean="0">
                <a:solidFill>
                  <a:srgbClr val="000000"/>
                </a:solidFill>
              </a:rPr>
              <a:t>yrabas</a:t>
            </a:r>
            <a:r>
              <a:rPr lang="sv-SE" sz="2000" dirty="0" smtClean="0">
                <a:solidFill>
                  <a:srgbClr val="000000"/>
                </a:solidFill>
              </a:rPr>
              <a:t>-balansen, bildar antikroppar</a:t>
            </a:r>
            <a:r>
              <a:rPr lang="sv-SE" sz="2000" baseline="0" dirty="0" smtClean="0">
                <a:solidFill>
                  <a:srgbClr val="000000"/>
                </a:solidFill>
              </a:rPr>
              <a:t>, ger </a:t>
            </a:r>
            <a:r>
              <a:rPr lang="sv-SE" sz="2000" dirty="0" smtClean="0">
                <a:solidFill>
                  <a:srgbClr val="000000"/>
                </a:solidFill>
              </a:rPr>
              <a:t>energi och transporterar till exempel fett.</a:t>
            </a:r>
          </a:p>
          <a:p>
            <a:pPr marL="0" indent="0">
              <a:lnSpc>
                <a:spcPct val="150000"/>
              </a:lnSpc>
              <a:buNone/>
            </a:pPr>
            <a:endParaRPr lang="sv-SE" sz="2000" dirty="0" smtClean="0">
              <a:solidFill>
                <a:srgbClr val="000000"/>
              </a:solidFill>
            </a:endParaRPr>
          </a:p>
          <a:p>
            <a:pPr marL="0" indent="0">
              <a:lnSpc>
                <a:spcPct val="150000"/>
              </a:lnSpc>
              <a:buNone/>
            </a:pPr>
            <a:r>
              <a:rPr lang="sv-SE" sz="2000" b="1" dirty="0" smtClean="0">
                <a:solidFill>
                  <a:srgbClr val="000000"/>
                </a:solidFill>
              </a:rPr>
              <a:t>Fett</a:t>
            </a:r>
            <a:r>
              <a:rPr lang="sv-SE" sz="2000" baseline="0" dirty="0" smtClean="0">
                <a:solidFill>
                  <a:srgbClr val="000000"/>
                </a:solidFill>
              </a:rPr>
              <a:t> ger energi/bränsle till kroppen, bygger upp våra cellmembran samt isolerar och skyddar våra organ. Fett ger oss också essentiella (livsnödvändiga) fettsyror som är viktiga för en god hälsa. </a:t>
            </a:r>
          </a:p>
          <a:p>
            <a:pPr marL="0" indent="0">
              <a:lnSpc>
                <a:spcPct val="150000"/>
              </a:lnSpc>
              <a:buNone/>
            </a:pPr>
            <a:endParaRPr lang="sv-SE" sz="2000" baseline="0" dirty="0" smtClean="0">
              <a:solidFill>
                <a:srgbClr val="000000"/>
              </a:solidFill>
            </a:endParaRPr>
          </a:p>
          <a:p>
            <a:pPr marL="0" indent="0">
              <a:lnSpc>
                <a:spcPct val="150000"/>
              </a:lnSpc>
              <a:buNone/>
            </a:pPr>
            <a:r>
              <a:rPr lang="sv-SE" sz="2000" b="1" baseline="0" dirty="0" smtClean="0">
                <a:solidFill>
                  <a:srgbClr val="000000"/>
                </a:solidFill>
              </a:rPr>
              <a:t>Kolhydrater</a:t>
            </a:r>
            <a:r>
              <a:rPr lang="sv-SE" sz="2000" baseline="0" dirty="0" smtClean="0">
                <a:solidFill>
                  <a:srgbClr val="000000"/>
                </a:solidFill>
              </a:rPr>
              <a:t> är lättillgänglig energi/bränsle för hjärna och muskler och innehåller viktiga fibrer för mage och tarm. Kolhydrater stärker tarmfloran/immunförsvaret och bidrar med viktiga antioxidanter.</a:t>
            </a:r>
          </a:p>
          <a:p>
            <a:pPr marL="0" indent="0" algn="l">
              <a:buFont typeface="Arial" panose="020B0604020202020204" pitchFamily="34" charset="0"/>
              <a:buNone/>
            </a:pPr>
            <a:endParaRPr lang="sv-SE" sz="2000" baseline="0" dirty="0" smtClean="0">
              <a:solidFill>
                <a:srgbClr val="000000"/>
              </a:solidFill>
            </a:endParaRPr>
          </a:p>
          <a:p>
            <a:pPr marL="0" indent="0" algn="l">
              <a:buFont typeface="Arial" panose="020B0604020202020204" pitchFamily="34" charset="0"/>
              <a:buNone/>
            </a:pPr>
            <a:r>
              <a:rPr lang="sv-SE" sz="1200" b="1" kern="1200" dirty="0" smtClean="0">
                <a:solidFill>
                  <a:schemeClr val="tx1"/>
                </a:solidFill>
                <a:effectLst/>
                <a:latin typeface="+mn-lt"/>
                <a:ea typeface="+mn-ea"/>
                <a:cs typeface="+mn-cs"/>
              </a:rPr>
              <a:t>Vitaminer och mineraler </a:t>
            </a:r>
            <a:r>
              <a:rPr lang="sv-SE" sz="1200" kern="1200" dirty="0" smtClean="0">
                <a:solidFill>
                  <a:schemeClr val="tx1"/>
                </a:solidFill>
                <a:effectLst/>
                <a:latin typeface="+mn-lt"/>
                <a:ea typeface="+mn-ea"/>
                <a:cs typeface="+mn-cs"/>
              </a:rPr>
              <a:t>bygger upp skelettet,</a:t>
            </a:r>
            <a:r>
              <a:rPr lang="sv-SE" sz="1200" kern="1200" baseline="0" dirty="0" smtClean="0">
                <a:solidFill>
                  <a:schemeClr val="tx1"/>
                </a:solidFill>
                <a:effectLst/>
                <a:latin typeface="+mn-lt"/>
                <a:ea typeface="+mn-ea"/>
                <a:cs typeface="+mn-cs"/>
              </a:rPr>
              <a:t> är v</a:t>
            </a:r>
            <a:r>
              <a:rPr lang="sv-SE" sz="1200" kern="1200" dirty="0" smtClean="0">
                <a:solidFill>
                  <a:schemeClr val="tx1"/>
                </a:solidFill>
                <a:effectLst/>
                <a:latin typeface="+mn-lt"/>
                <a:ea typeface="+mn-ea"/>
                <a:cs typeface="+mn-cs"/>
              </a:rPr>
              <a:t>iktiga för nerv- och muskelfunktioner</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vätskebalansen. Vitaminer och mineraler fungerar också som antioxidanter samt hjälper till i energiframställningen.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13</a:t>
            </a:fld>
            <a:endParaRPr lang="sv-SE"/>
          </a:p>
        </p:txBody>
      </p:sp>
    </p:spTree>
    <p:extLst>
      <p:ext uri="{BB962C8B-B14F-4D97-AF65-F5344CB8AC3E}">
        <p14:creationId xmlns:p14="http://schemas.microsoft.com/office/powerpoint/2010/main" val="3521981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smtClean="0"/>
              <a:t>Det är </a:t>
            </a:r>
            <a:r>
              <a:rPr lang="sv-SE" b="0" dirty="0" smtClean="0"/>
              <a:t>också viktigt att</a:t>
            </a:r>
            <a:r>
              <a:rPr lang="sv-SE" b="0" baseline="0" dirty="0" smtClean="0"/>
              <a:t> välja bra livsmedel för att få i sig alla de olika </a:t>
            </a:r>
            <a:r>
              <a:rPr lang="sv-SE" b="0" baseline="0" dirty="0" smtClean="0"/>
              <a:t>näringsämnen som </a:t>
            </a:r>
            <a:r>
              <a:rPr lang="sv-SE" b="0" baseline="0" dirty="0" smtClean="0"/>
              <a:t>kroppen behöver. Bilden försöker illustrera att det är lite mer komplext än att bara säga att man ska äta kolhydrater, fett och protein. Beroende på val av livsmedel ökar eller minskar chansen att kroppen får alla de livsnödvändiga näringsämnen </a:t>
            </a:r>
            <a:r>
              <a:rPr lang="sv-SE" b="0" baseline="0" dirty="0" smtClean="0"/>
              <a:t>som den </a:t>
            </a:r>
            <a:r>
              <a:rPr lang="sv-SE" b="0" baseline="0" dirty="0" smtClean="0"/>
              <a:t>behöver för en god hälsa.  </a:t>
            </a:r>
            <a:endParaRPr lang="sv-SE" b="0" baseline="0" dirty="0" smtClean="0"/>
          </a:p>
          <a:p>
            <a:endParaRPr lang="sv-SE" b="0" baseline="0" dirty="0" smtClean="0"/>
          </a:p>
          <a:p>
            <a:r>
              <a:rPr lang="sv-SE" b="0" baseline="0" dirty="0" smtClean="0"/>
              <a:t>Exempel: </a:t>
            </a:r>
            <a:r>
              <a:rPr lang="sv-SE" b="0" baseline="0" dirty="0" smtClean="0"/>
              <a:t>om du äter smågodis får du </a:t>
            </a:r>
            <a:r>
              <a:rPr lang="sv-SE" b="0" baseline="0" dirty="0" smtClean="0"/>
              <a:t>i dig kolhydrater</a:t>
            </a:r>
            <a:r>
              <a:rPr lang="sv-SE" b="0" baseline="0" dirty="0" smtClean="0"/>
              <a:t>. Men kolhydraterna kommer </a:t>
            </a:r>
            <a:r>
              <a:rPr lang="sv-SE" b="0" baseline="0" dirty="0" smtClean="0"/>
              <a:t>från </a:t>
            </a:r>
            <a:r>
              <a:rPr lang="sv-SE" b="0" baseline="0" dirty="0" smtClean="0"/>
              <a:t>raffinerat socker vilket består </a:t>
            </a:r>
            <a:r>
              <a:rPr lang="sv-SE" b="0" baseline="0" dirty="0" smtClean="0"/>
              <a:t>av </a:t>
            </a:r>
            <a:r>
              <a:rPr lang="sv-SE" b="0" baseline="0" dirty="0" smtClean="0"/>
              <a:t>sockerarterna fruktos och glukos. Du får inga viktiga fibrer, vitaminer eller mineraler. </a:t>
            </a:r>
            <a:r>
              <a:rPr lang="sv-SE" b="0" baseline="0" dirty="0" smtClean="0"/>
              <a:t>Äter </a:t>
            </a:r>
            <a:r>
              <a:rPr lang="sv-SE" b="0" baseline="0" dirty="0" smtClean="0"/>
              <a:t>du istället ett äpple får du också kolhydrater från sockerarterna fruktos och glukos men du får samtidigt viktiga fibrer, vitaminer samt mineraler. </a:t>
            </a:r>
          </a:p>
        </p:txBody>
      </p:sp>
      <p:sp>
        <p:nvSpPr>
          <p:cNvPr id="4" name="Platshållare för bildnummer 3"/>
          <p:cNvSpPr>
            <a:spLocks noGrp="1"/>
          </p:cNvSpPr>
          <p:nvPr>
            <p:ph type="sldNum" sz="quarter" idx="10"/>
          </p:nvPr>
        </p:nvSpPr>
        <p:spPr/>
        <p:txBody>
          <a:bodyPr/>
          <a:lstStyle/>
          <a:p>
            <a:fld id="{DAA8AE52-FD8A-41DD-9C86-D3704E810A64}" type="slidenum">
              <a:rPr lang="sv-SE" smtClean="0"/>
              <a:t>14</a:t>
            </a:fld>
            <a:endParaRPr lang="sv-SE"/>
          </a:p>
        </p:txBody>
      </p:sp>
    </p:spTree>
    <p:extLst>
      <p:ext uri="{BB962C8B-B14F-4D97-AF65-F5344CB8AC3E}">
        <p14:creationId xmlns:p14="http://schemas.microsoft.com/office/powerpoint/2010/main" val="249475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424A8431-89C5-4DD3-9F36-49CF386DBEE8}" type="slidenum">
              <a:rPr lang="sv-SE" sz="1200">
                <a:latin typeface="Calibri" pitchFamily="34" charset="0"/>
              </a:rPr>
              <a:pPr algn="r"/>
              <a:t>15</a:t>
            </a:fld>
            <a:endParaRPr lang="sv-SE" sz="1200">
              <a:latin typeface="Calibri" pitchFamily="34" charset="0"/>
            </a:endParaRPr>
          </a:p>
        </p:txBody>
      </p:sp>
      <p:sp>
        <p:nvSpPr>
          <p:cNvPr id="47107"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7108"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r>
              <a:rPr lang="sv-SE" baseline="0" dirty="0" smtClean="0">
                <a:latin typeface="Arial" pitchFamily="34" charset="0"/>
              </a:rPr>
              <a:t>Genom att välja rätt sorts kolhydrater ökar näringsvärdet, det vill säga du får i dig mer vitaminer, mineraler och antioxidanter samt viktiga fibrer. Allt detta behöver kroppen för en god hälsa! </a:t>
            </a:r>
          </a:p>
          <a:p>
            <a:r>
              <a:rPr lang="sv-SE" dirty="0" smtClean="0"/>
              <a:t>Bra kolhydrater är i regel oraffinerade kolhydrater.</a:t>
            </a:r>
            <a:r>
              <a:rPr lang="sv-SE" baseline="0" dirty="0" smtClean="0"/>
              <a:t> </a:t>
            </a:r>
          </a:p>
          <a:p>
            <a:endParaRPr lang="sv-SE" baseline="0" dirty="0" smtClean="0"/>
          </a:p>
          <a:p>
            <a:r>
              <a:rPr lang="sv-SE" dirty="0" smtClean="0"/>
              <a:t>Men vad menas</a:t>
            </a:r>
            <a:r>
              <a:rPr lang="sv-SE" baseline="0" dirty="0" smtClean="0"/>
              <a:t> då med oraffinerat? </a:t>
            </a:r>
          </a:p>
          <a:p>
            <a:r>
              <a:rPr lang="sv-SE" baseline="0" dirty="0" smtClean="0"/>
              <a:t>Jämför en kokt potatis med potatischips, </a:t>
            </a:r>
            <a:r>
              <a:rPr lang="sv-SE" sz="1200" b="0" i="0" kern="1200" dirty="0" smtClean="0">
                <a:solidFill>
                  <a:schemeClr val="tx1"/>
                </a:solidFill>
                <a:effectLst/>
                <a:latin typeface="+mn-lt"/>
                <a:ea typeface="+mn-ea"/>
                <a:cs typeface="+mn-cs"/>
              </a:rPr>
              <a:t>oraffinerad mat är sådan mat som är naturlig och inte har behandlats så mycket, </a:t>
            </a:r>
            <a:r>
              <a:rPr lang="sv-SE" sz="1200" b="0" i="0" kern="1200" baseline="0" dirty="0" smtClean="0">
                <a:solidFill>
                  <a:schemeClr val="tx1"/>
                </a:solidFill>
                <a:effectLst/>
                <a:latin typeface="+mn-lt"/>
                <a:ea typeface="+mn-ea"/>
                <a:cs typeface="+mn-cs"/>
              </a:rPr>
              <a:t>n</a:t>
            </a:r>
            <a:r>
              <a:rPr lang="sv-SE" sz="1200" b="0" i="0" kern="1200" dirty="0" smtClean="0">
                <a:solidFill>
                  <a:schemeClr val="tx1"/>
                </a:solidFill>
                <a:effectLst/>
                <a:latin typeface="+mn-lt"/>
                <a:ea typeface="+mn-ea"/>
                <a:cs typeface="+mn-cs"/>
              </a:rPr>
              <a:t>är oraffinerad mat genomgår processer som tar bort viktiga mineraler och tappar sitt näringsvärde, då förvandlas den till raffinerad mat. När man ”gör om” potatisen till chips går man miste om många av de nyttiga ämnen som fanns i ursprungspotatisen. Även vitaminer och mineraler försvinner.</a:t>
            </a:r>
            <a:r>
              <a:rPr lang="sv-SE" dirty="0" smtClean="0"/>
              <a:t/>
            </a:r>
            <a:br>
              <a:rPr lang="sv-SE" dirty="0" smtClean="0"/>
            </a:br>
            <a:endParaRPr lang="sv-SE" dirty="0" smtClean="0"/>
          </a:p>
          <a:p>
            <a:r>
              <a:rPr lang="sv-SE" baseline="0" dirty="0" smtClean="0"/>
              <a:t>Att välja mer kolhydrater med färg är i regel också bra eftersom det innebär mer grönsaker, frukt och bär. Färg = extra antioxidanter. Grönsaker, frukt och bär = bra fibrer.</a:t>
            </a:r>
          </a:p>
          <a:p>
            <a:r>
              <a:rPr lang="sv-SE" baseline="0" dirty="0" smtClean="0"/>
              <a:t/>
            </a:r>
            <a:br>
              <a:rPr lang="sv-SE" baseline="0" dirty="0" smtClean="0"/>
            </a:br>
            <a:endParaRPr lang="sv-SE" baseline="0"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sv-SE" dirty="0" smtClean="0">
              <a:solidFill>
                <a:schemeClr val="tx1"/>
              </a:solidFill>
              <a:latin typeface="Avenir LT 35 Light" panose="020B0303020000020003" pitchFamily="34" charset="0"/>
            </a:endParaRPr>
          </a:p>
        </p:txBody>
      </p:sp>
    </p:spTree>
    <p:extLst>
      <p:ext uri="{BB962C8B-B14F-4D97-AF65-F5344CB8AC3E}">
        <p14:creationId xmlns:p14="http://schemas.microsoft.com/office/powerpoint/2010/main" val="263828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9671"/>
            <a:ext cx="2946400" cy="496966"/>
          </a:xfrm>
          <a:prstGeom prst="rect">
            <a:avLst/>
          </a:prstGeom>
          <a:noFill/>
          <a:ln w="9525">
            <a:noFill/>
            <a:miter lim="800000"/>
            <a:headEnd/>
            <a:tailEnd/>
          </a:ln>
        </p:spPr>
        <p:txBody>
          <a:bodyPr lIns="91432" tIns="45716" rIns="91432" bIns="45716" anchor="b"/>
          <a:lstStyle/>
          <a:p>
            <a:pPr algn="r"/>
            <a:fld id="{C3EDAD79-27EA-433F-B837-D02645085784}" type="slidenum">
              <a:rPr lang="sv-SE" sz="1200">
                <a:latin typeface="Calibri" pitchFamily="34" charset="0"/>
              </a:rPr>
              <a:pPr algn="r"/>
              <a:t>16</a:t>
            </a:fld>
            <a:endParaRPr lang="sv-SE" sz="1200">
              <a:latin typeface="Calibri" pitchFamily="34" charset="0"/>
            </a:endParaRPr>
          </a:p>
        </p:txBody>
      </p:sp>
      <p:sp>
        <p:nvSpPr>
          <p:cNvPr id="48131" name="Rectangle 2"/>
          <p:cNvSpPr>
            <a:spLocks noGrp="1" noRot="1" noChangeAspect="1" noChangeArrowheads="1" noTextEdit="1"/>
          </p:cNvSpPr>
          <p:nvPr>
            <p:ph type="sldImg"/>
          </p:nvPr>
        </p:nvSpPr>
        <p:spPr>
          <a:xfrm>
            <a:off x="917575" y="744538"/>
            <a:ext cx="4962525" cy="3722687"/>
          </a:xfrm>
          <a:solidFill>
            <a:srgbClr val="FFFFFF"/>
          </a:solidFill>
          <a:ln/>
        </p:spPr>
      </p:sp>
      <p:sp>
        <p:nvSpPr>
          <p:cNvPr id="48132" name="Rectangle 3"/>
          <p:cNvSpPr>
            <a:spLocks noGrp="1" noChangeArrowheads="1"/>
          </p:cNvSpPr>
          <p:nvPr>
            <p:ph type="body" idx="1"/>
          </p:nvPr>
        </p:nvSpPr>
        <p:spPr>
          <a:xfrm>
            <a:off x="906463" y="4715629"/>
            <a:ext cx="4984750" cy="4467939"/>
          </a:xfrm>
          <a:solidFill>
            <a:srgbClr val="FFFFFF"/>
          </a:solidFill>
          <a:ln>
            <a:solidFill>
              <a:srgbClr val="000000"/>
            </a:solidFill>
          </a:ln>
        </p:spPr>
        <p:txBody>
          <a:bodyPr/>
          <a:lstStyle/>
          <a:p>
            <a:pPr>
              <a:defRPr/>
            </a:pPr>
            <a:r>
              <a:rPr lang="sv-SE" dirty="0" smtClean="0">
                <a:latin typeface="Arial" pitchFamily="34" charset="0"/>
              </a:rPr>
              <a:t>Genom att välja bättre </a:t>
            </a:r>
            <a:r>
              <a:rPr lang="sv-SE" dirty="0" err="1" smtClean="0">
                <a:latin typeface="Arial" pitchFamily="34" charset="0"/>
              </a:rPr>
              <a:t>fettkällor</a:t>
            </a:r>
            <a:r>
              <a:rPr lang="sv-SE" dirty="0" smtClean="0">
                <a:latin typeface="Arial" pitchFamily="34" charset="0"/>
              </a:rPr>
              <a:t> täcks behoven av essentiella (livsnödvändiga)</a:t>
            </a:r>
            <a:r>
              <a:rPr lang="sv-SE" baseline="0" dirty="0" smtClean="0">
                <a:latin typeface="Arial" pitchFamily="34" charset="0"/>
              </a:rPr>
              <a:t> </a:t>
            </a:r>
            <a:r>
              <a:rPr lang="sv-SE" dirty="0" smtClean="0">
                <a:latin typeface="Arial" pitchFamily="34" charset="0"/>
              </a:rPr>
              <a:t>fettsyror</a:t>
            </a:r>
            <a:r>
              <a:rPr lang="sv-SE" baseline="0" dirty="0" smtClean="0">
                <a:latin typeface="Arial" pitchFamily="34" charset="0"/>
              </a:rPr>
              <a:t> lättare och den totala fettkvalitén ökar. </a:t>
            </a:r>
          </a:p>
          <a:p>
            <a:pPr>
              <a:defRPr/>
            </a:pPr>
            <a:r>
              <a:rPr lang="sv-SE" baseline="0" dirty="0" smtClean="0">
                <a:latin typeface="Arial" pitchFamily="34" charset="0"/>
              </a:rPr>
              <a:t>Ät gärna mer </a:t>
            </a:r>
            <a:r>
              <a:rPr lang="sv-SE" dirty="0" smtClean="0">
                <a:solidFill>
                  <a:schemeClr val="tx1"/>
                </a:solidFill>
                <a:latin typeface="Avenir LT 35 Light" panose="020B0303020000020003" pitchFamily="34" charset="0"/>
              </a:rPr>
              <a:t>livsmedel</a:t>
            </a:r>
            <a:r>
              <a:rPr lang="sv-SE" baseline="0" dirty="0" smtClean="0">
                <a:solidFill>
                  <a:schemeClr val="tx1"/>
                </a:solidFill>
                <a:latin typeface="Avenir LT 35 Light" panose="020B0303020000020003" pitchFamily="34" charset="0"/>
              </a:rPr>
              <a:t> som avokado, fisk och nötter. D</a:t>
            </a:r>
            <a:r>
              <a:rPr lang="sv-SE" dirty="0" smtClean="0">
                <a:solidFill>
                  <a:schemeClr val="tx1"/>
                </a:solidFill>
                <a:latin typeface="Avenir LT 35 Light" panose="020B0303020000020003" pitchFamily="34" charset="0"/>
              </a:rPr>
              <a:t>e innehåller bra fetter och viktiga v</a:t>
            </a:r>
            <a:r>
              <a:rPr lang="sv-SE" baseline="0" dirty="0" smtClean="0">
                <a:solidFill>
                  <a:schemeClr val="tx1"/>
                </a:solidFill>
                <a:latin typeface="Avenir LT 35 Light" panose="020B0303020000020003" pitchFamily="34" charset="0"/>
              </a:rPr>
              <a:t>itaminer, mineraler och antioxidanter. Djur som får vara ute mer och äta det som naturen bjuder har i regel en bättre näringssammansättning både i sin mjölk och i sitt kött. </a:t>
            </a:r>
            <a:r>
              <a:rPr lang="sv-SE" dirty="0" smtClean="0">
                <a:solidFill>
                  <a:schemeClr val="tx1"/>
                </a:solidFill>
                <a:latin typeface="Avenir LT 35 Light" panose="020B0303020000020003" pitchFamily="34" charset="0"/>
              </a:rPr>
              <a:t> </a:t>
            </a:r>
            <a:endParaRPr lang="sv-SE" dirty="0"/>
          </a:p>
        </p:txBody>
      </p:sp>
    </p:spTree>
    <p:extLst>
      <p:ext uri="{BB962C8B-B14F-4D97-AF65-F5344CB8AC3E}">
        <p14:creationId xmlns:p14="http://schemas.microsoft.com/office/powerpoint/2010/main" val="416459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Protein är viktigt för en rad olika saker. Numera är det tyvärr vanligt att man tar protein som ett kosttillskott (till exempel proteinpulver och proteinbars), men det bästa är förstås att få i sig protein genom olika livsmedel som till exempel fisk, ägg, mejeriprodukter, bönor och linser. Då får man förutom protein även i sig viktiga näringsämnen. </a:t>
            </a:r>
            <a:br>
              <a:rPr lang="sv-SE" baseline="0" dirty="0" smtClean="0"/>
            </a:br>
            <a:endParaRPr lang="sv-SE" dirty="0" smtClean="0"/>
          </a:p>
          <a:p>
            <a:r>
              <a:rPr lang="sv-SE" baseline="0" dirty="0" smtClean="0"/>
              <a:t/>
            </a:r>
            <a:br>
              <a:rPr lang="sv-SE" baseline="0" dirty="0" smtClean="0"/>
            </a:b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17</a:t>
            </a:fld>
            <a:endParaRPr lang="sv-SE"/>
          </a:p>
        </p:txBody>
      </p:sp>
    </p:spTree>
    <p:extLst>
      <p:ext uri="{BB962C8B-B14F-4D97-AF65-F5344CB8AC3E}">
        <p14:creationId xmlns:p14="http://schemas.microsoft.com/office/powerpoint/2010/main" val="128815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Genom att äta i lugn och ro</a:t>
            </a:r>
            <a:r>
              <a:rPr lang="sv-SE" baseline="0" dirty="0" smtClean="0"/>
              <a:t> och tugga maten ordentligt ökar mättnadssignalerna och upptaget av näringsämnen ökar. Att fokusera på bra livsmedel ger en ökad näringstäthet.</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18</a:t>
            </a:fld>
            <a:endParaRPr lang="sv-SE"/>
          </a:p>
        </p:txBody>
      </p:sp>
    </p:spTree>
    <p:extLst>
      <p:ext uri="{BB962C8B-B14F-4D97-AF65-F5344CB8AC3E}">
        <p14:creationId xmlns:p14="http://schemas.microsoft.com/office/powerpoint/2010/main" val="48489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a:t>
            </a:r>
            <a:r>
              <a:rPr lang="sv-SE" baseline="0" dirty="0" smtClean="0"/>
              <a:t> här</a:t>
            </a:r>
            <a:r>
              <a:rPr lang="sv-SE" dirty="0" smtClean="0"/>
              <a:t> är</a:t>
            </a:r>
            <a:r>
              <a:rPr lang="sv-SE" baseline="0" dirty="0" smtClean="0"/>
              <a:t> en b</a:t>
            </a:r>
            <a:r>
              <a:rPr lang="sv-SE" dirty="0" smtClean="0"/>
              <a:t>ra övning för att reflektera</a:t>
            </a:r>
            <a:r>
              <a:rPr lang="sv-SE" baseline="0" dirty="0" smtClean="0"/>
              <a:t> över sitt matintag. Titta gärna på och diskutera olika måltider under dagen - frukost, mellanmål och lunch/middag.</a:t>
            </a:r>
          </a:p>
          <a:p>
            <a:r>
              <a:rPr lang="sv-SE" baseline="0" dirty="0" smtClean="0"/>
              <a:t>Tallriksmodellen är en jättebra modell för att få i sig lagom av allt man behöver. </a:t>
            </a:r>
            <a:endParaRPr lang="sv-SE" dirty="0" smtClean="0"/>
          </a:p>
          <a:p>
            <a:endParaRPr lang="sv-SE" dirty="0" smtClean="0"/>
          </a:p>
          <a:p>
            <a:r>
              <a:rPr lang="sv-SE" sz="1200" kern="1200" dirty="0" smtClean="0">
                <a:solidFill>
                  <a:schemeClr val="tx1"/>
                </a:solidFill>
                <a:effectLst/>
                <a:latin typeface="+mn-lt"/>
                <a:ea typeface="+mn-ea"/>
                <a:cs typeface="+mn-cs"/>
              </a:rPr>
              <a:t>Tallriksmodellen är uppdelad i tre delar. Den första delen ska du fylla upp med grönsaker och rotfrukter. </a:t>
            </a:r>
          </a:p>
          <a:p>
            <a:r>
              <a:rPr lang="sv-SE" sz="1200" kern="1200" dirty="0" smtClean="0">
                <a:solidFill>
                  <a:schemeClr val="tx1"/>
                </a:solidFill>
                <a:effectLst/>
                <a:latin typeface="+mn-lt"/>
                <a:ea typeface="+mn-ea"/>
                <a:cs typeface="+mn-cs"/>
              </a:rPr>
              <a:t>Den andra delen fyller du upp med potatis, pasta, ris, </a:t>
            </a:r>
            <a:r>
              <a:rPr lang="sv-SE" sz="1200" kern="1200" dirty="0" err="1" smtClean="0">
                <a:solidFill>
                  <a:schemeClr val="tx1"/>
                </a:solidFill>
                <a:effectLst/>
                <a:latin typeface="+mn-lt"/>
                <a:ea typeface="+mn-ea"/>
                <a:cs typeface="+mn-cs"/>
              </a:rPr>
              <a:t>quinoa</a:t>
            </a:r>
            <a:r>
              <a:rPr lang="sv-SE" sz="1200" kern="1200" dirty="0" smtClean="0">
                <a:solidFill>
                  <a:schemeClr val="tx1"/>
                </a:solidFill>
                <a:effectLst/>
                <a:latin typeface="+mn-lt"/>
                <a:ea typeface="+mn-ea"/>
                <a:cs typeface="+mn-cs"/>
              </a:rPr>
              <a:t> eller andra kolhydratrika livsmedel. Välj fullkornsvarianter i första hand eftersom dessa ger mer näringsämnen. </a:t>
            </a:r>
          </a:p>
          <a:p>
            <a:r>
              <a:rPr lang="sv-SE" sz="1200" kern="1200" dirty="0" smtClean="0">
                <a:solidFill>
                  <a:schemeClr val="tx1"/>
                </a:solidFill>
                <a:effectLst/>
                <a:latin typeface="+mn-lt"/>
                <a:ea typeface="+mn-ea"/>
                <a:cs typeface="+mn-cs"/>
              </a:rPr>
              <a:t>Den tredje och sista delen skall fyllas med fisk, kyckling, kött, ägg och baljväxter. </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i="1" dirty="0" smtClean="0"/>
              <a:t>Bildkälla: www.livsmedelsverket.se</a:t>
            </a:r>
          </a:p>
        </p:txBody>
      </p:sp>
      <p:sp>
        <p:nvSpPr>
          <p:cNvPr id="4" name="Platshållare för bildnummer 3"/>
          <p:cNvSpPr>
            <a:spLocks noGrp="1"/>
          </p:cNvSpPr>
          <p:nvPr>
            <p:ph type="sldNum" sz="quarter" idx="10"/>
          </p:nvPr>
        </p:nvSpPr>
        <p:spPr/>
        <p:txBody>
          <a:bodyPr/>
          <a:lstStyle/>
          <a:p>
            <a:fld id="{DAA8AE52-FD8A-41DD-9C86-D3704E810A64}" type="slidenum">
              <a:rPr lang="sv-SE" smtClean="0"/>
              <a:t>19</a:t>
            </a:fld>
            <a:endParaRPr lang="sv-SE"/>
          </a:p>
        </p:txBody>
      </p:sp>
    </p:spTree>
    <p:extLst>
      <p:ext uri="{BB962C8B-B14F-4D97-AF65-F5344CB8AC3E}">
        <p14:creationId xmlns:p14="http://schemas.microsoft.com/office/powerpoint/2010/main" val="751843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många viktiga saker som spelar in för att man ska må bra</a:t>
            </a:r>
            <a:r>
              <a:rPr lang="sv-SE" baseline="0" dirty="0" smtClean="0"/>
              <a:t> och</a:t>
            </a:r>
            <a:r>
              <a:rPr lang="sv-SE" dirty="0" smtClean="0"/>
              <a:t> dessa är några av de mest grundläggande.</a:t>
            </a:r>
          </a:p>
          <a:p>
            <a:endParaRPr lang="sv-SE" dirty="0" smtClean="0"/>
          </a:p>
        </p:txBody>
      </p:sp>
      <p:sp>
        <p:nvSpPr>
          <p:cNvPr id="4" name="Platshållare för bildnummer 3"/>
          <p:cNvSpPr>
            <a:spLocks noGrp="1"/>
          </p:cNvSpPr>
          <p:nvPr>
            <p:ph type="sldNum" sz="quarter" idx="10"/>
          </p:nvPr>
        </p:nvSpPr>
        <p:spPr/>
        <p:txBody>
          <a:bodyPr/>
          <a:lstStyle/>
          <a:p>
            <a:fld id="{56415363-0B68-45E8-BCB6-0FF387CD9D2B}" type="slidenum">
              <a:rPr lang="sv-SE" smtClean="0"/>
              <a:t>2</a:t>
            </a:fld>
            <a:endParaRPr lang="sv-SE"/>
          </a:p>
        </p:txBody>
      </p:sp>
    </p:spTree>
    <p:extLst>
      <p:ext uri="{BB962C8B-B14F-4D97-AF65-F5344CB8AC3E}">
        <p14:creationId xmlns:p14="http://schemas.microsoft.com/office/powerpoint/2010/main" val="15615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u="none" dirty="0" smtClean="0"/>
              <a:t>Det är</a:t>
            </a:r>
            <a:r>
              <a:rPr lang="sv-SE" b="0" u="none" baseline="0" dirty="0" smtClean="0"/>
              <a:t> s</a:t>
            </a:r>
            <a:r>
              <a:rPr lang="sv-SE" b="0" u="none" dirty="0" smtClean="0"/>
              <a:t>amma mängd energi i de här båda ”måltiderna”/bilderna</a:t>
            </a:r>
            <a:r>
              <a:rPr lang="sv-SE" b="0" u="none" baseline="0" dirty="0" smtClean="0"/>
              <a:t>. Men det är en stor skillnad på hur de mättar och vilket näringsinnehåll de har!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20</a:t>
            </a:fld>
            <a:endParaRPr lang="sv-SE"/>
          </a:p>
        </p:txBody>
      </p:sp>
    </p:spTree>
    <p:extLst>
      <p:ext uri="{BB962C8B-B14F-4D97-AF65-F5344CB8AC3E}">
        <p14:creationId xmlns:p14="http://schemas.microsoft.com/office/powerpoint/2010/main" val="3549228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Läsk</a:t>
            </a:r>
            <a:r>
              <a:rPr lang="sv-SE" baseline="0" dirty="0" smtClean="0"/>
              <a:t> innehåller väldigt m</a:t>
            </a:r>
            <a:r>
              <a:rPr lang="sv-SE" dirty="0" smtClean="0"/>
              <a:t>ycket socker (och </a:t>
            </a:r>
            <a:r>
              <a:rPr lang="sv-SE" b="1" dirty="0" smtClean="0"/>
              <a:t>ingenting</a:t>
            </a:r>
            <a:r>
              <a:rPr lang="sv-SE" baseline="0" dirty="0" smtClean="0"/>
              <a:t> som kroppen behöver).</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21</a:t>
            </a:fld>
            <a:endParaRPr lang="sv-SE"/>
          </a:p>
        </p:txBody>
      </p:sp>
    </p:spTree>
    <p:extLst>
      <p:ext uri="{BB962C8B-B14F-4D97-AF65-F5344CB8AC3E}">
        <p14:creationId xmlns:p14="http://schemas.microsoft.com/office/powerpoint/2010/main" val="56090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i="0" kern="1200" dirty="0" smtClean="0">
                <a:solidFill>
                  <a:schemeClr val="tx1"/>
                </a:solidFill>
                <a:effectLst/>
                <a:latin typeface="Arial" charset="0"/>
                <a:ea typeface="+mn-ea"/>
                <a:cs typeface="+mn-cs"/>
              </a:rPr>
              <a:t>Energidrycker innehåller mycket socker och koffein och kan framkalla nedsatt insulinkänslighet, högt blodtryck, sömnproblem, huvudvärk, ångest,</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oro, yrsel,</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hjärtklappning,</a:t>
            </a:r>
            <a:r>
              <a:rPr lang="sv-SE" sz="1200" b="0" i="0" kern="1200" baseline="0" dirty="0" smtClean="0">
                <a:solidFill>
                  <a:schemeClr val="tx1"/>
                </a:solidFill>
                <a:effectLst/>
                <a:latin typeface="Arial" charset="0"/>
                <a:ea typeface="+mn-ea"/>
                <a:cs typeface="+mn-cs"/>
              </a:rPr>
              <a:t> </a:t>
            </a:r>
            <a:r>
              <a:rPr lang="sv-SE" sz="1200" b="0" i="0" kern="1200" dirty="0" smtClean="0">
                <a:solidFill>
                  <a:schemeClr val="tx1"/>
                </a:solidFill>
                <a:effectLst/>
                <a:latin typeface="Arial" charset="0"/>
                <a:ea typeface="+mn-ea"/>
                <a:cs typeface="+mn-cs"/>
              </a:rPr>
              <a:t>illamående, kräkningar och diarré. </a:t>
            </a:r>
            <a:endParaRPr lang="sv-SE" b="1" dirty="0" smtClean="0"/>
          </a:p>
          <a:p>
            <a:r>
              <a:rPr lang="sv-SE" b="0" dirty="0" smtClean="0"/>
              <a:t>Negativa effekter som till</a:t>
            </a:r>
            <a:r>
              <a:rPr lang="sv-SE" b="0" baseline="0" dirty="0" smtClean="0"/>
              <a:t> e</a:t>
            </a:r>
            <a:r>
              <a:rPr lang="sv-SE" b="0" dirty="0" smtClean="0"/>
              <a:t>xempel huvudvärk och hjärtklappning framträder tydligare och oftare hos barn eftersom de inte exponeras för koffein</a:t>
            </a:r>
            <a:r>
              <a:rPr lang="sv-SE" b="0" baseline="0" dirty="0" smtClean="0"/>
              <a:t> </a:t>
            </a:r>
            <a:r>
              <a:rPr lang="sv-SE" b="0" dirty="0" smtClean="0"/>
              <a:t>lika ofta som vuxna. </a:t>
            </a:r>
            <a:endParaRPr lang="sv-SE" b="0" dirty="0"/>
          </a:p>
        </p:txBody>
      </p:sp>
      <p:sp>
        <p:nvSpPr>
          <p:cNvPr id="4" name="Platshållare för bildnummer 3"/>
          <p:cNvSpPr>
            <a:spLocks noGrp="1"/>
          </p:cNvSpPr>
          <p:nvPr>
            <p:ph type="sldNum" sz="quarter" idx="10"/>
          </p:nvPr>
        </p:nvSpPr>
        <p:spPr/>
        <p:txBody>
          <a:bodyPr/>
          <a:lstStyle/>
          <a:p>
            <a:pPr>
              <a:defRPr/>
            </a:pPr>
            <a:fld id="{2EF021AD-A877-48B3-9039-4B1BA0C0D6C8}" type="slidenum">
              <a:rPr lang="sv-SE" smtClean="0"/>
              <a:pPr>
                <a:defRPr/>
              </a:pPr>
              <a:t>22</a:t>
            </a:fld>
            <a:endParaRPr lang="sv-SE"/>
          </a:p>
        </p:txBody>
      </p:sp>
    </p:spTree>
    <p:extLst>
      <p:ext uri="{BB962C8B-B14F-4D97-AF65-F5344CB8AC3E}">
        <p14:creationId xmlns:p14="http://schemas.microsoft.com/office/powerpoint/2010/main" val="9709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är lika viktigt för hälsan</a:t>
            </a:r>
            <a:r>
              <a:rPr lang="sv-SE" baseline="0" dirty="0" smtClean="0"/>
              <a:t> att minska stillasittandet som att vara fysiskt aktiv regelbundet. Det finns ett klart samband mellan långa stunder av stillasittande och en rad hälsoproblem. </a:t>
            </a:r>
          </a:p>
          <a:p>
            <a:r>
              <a:rPr lang="sv-SE" baseline="0" dirty="0" smtClean="0"/>
              <a:t>Om du sitter mycket försök då att göra korta pauser minst en gång i timmen.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Prova rörelseprogrammen som finns under Kunskapsbanken på www.aktivskola.org. </a:t>
            </a: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23</a:t>
            </a:fld>
            <a:endParaRPr lang="sv-SE"/>
          </a:p>
        </p:txBody>
      </p:sp>
    </p:spTree>
    <p:extLst>
      <p:ext uri="{BB962C8B-B14F-4D97-AF65-F5344CB8AC3E}">
        <p14:creationId xmlns:p14="http://schemas.microsoft.com/office/powerpoint/2010/main" val="2795745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Inaktiviteten</a:t>
            </a:r>
            <a:r>
              <a:rPr lang="sv-SE" baseline="0" dirty="0" smtClean="0"/>
              <a:t> är en tickande bomb. Vi människor har under hela evolutionen varit fysiskt aktiva, men under de senaste decennierna har inaktiviteten ökat och mängden raffinerad mat och socker likaså.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Inaktiviteten</a:t>
            </a:r>
            <a:r>
              <a:rPr lang="sv-SE" baseline="0" dirty="0" smtClean="0"/>
              <a:t> är en stor riskfaktor för det metabola syndromet. Det metabola syndromet är ett samlingsnamn för en rad olika hälsoproblem som högt blodtryck, bukfetma, blodfettsrubbningar, nedsatt insulinkänslighet som kan leda till typ 2-diabetes och hjärt- och kärlsjukdomar. Många är i dag stillasittande stora delar av dagen. </a:t>
            </a:r>
          </a:p>
          <a:p>
            <a:pPr marL="342900" marR="0" lvl="0" indent="-342900" algn="l" defTabSz="914400" rtl="0" eaLnBrk="1" fontAlgn="base" latinLnBrk="0" hangingPunct="1">
              <a:lnSpc>
                <a:spcPct val="100000"/>
              </a:lnSpc>
              <a:spcBef>
                <a:spcPct val="20000"/>
              </a:spcBef>
              <a:spcAft>
                <a:spcPct val="0"/>
              </a:spcAft>
              <a:buClr>
                <a:schemeClr val="bg2"/>
              </a:buClr>
              <a:buSzPct val="75000"/>
              <a:buFontTx/>
              <a:buNone/>
              <a:tabLst/>
              <a:defRPr/>
            </a:pPr>
            <a:endParaRPr kumimoji="0" lang="sv-SE" sz="1200" b="0" i="0" u="none" strike="noStrike" kern="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24</a:t>
            </a:fld>
            <a:endParaRPr lang="sv-SE"/>
          </a:p>
        </p:txBody>
      </p:sp>
    </p:spTree>
    <p:extLst>
      <p:ext uri="{BB962C8B-B14F-4D97-AF65-F5344CB8AC3E}">
        <p14:creationId xmlns:p14="http://schemas.microsoft.com/office/powerpoint/2010/main" val="2254894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smtClean="0">
                <a:solidFill>
                  <a:schemeClr val="tx1"/>
                </a:solidFill>
                <a:effectLst/>
                <a:latin typeface="+mn-lt"/>
                <a:ea typeface="+mn-ea"/>
                <a:cs typeface="+mn-cs"/>
              </a:rPr>
              <a:t>Med fysisk aktivitet avses all kroppsrörelse som är en följd av skelettmuskulaturens sammandragning och som resulterar i ökad energiförbrukning.</a:t>
            </a:r>
          </a:p>
          <a:p>
            <a:endParaRPr lang="sv-SE" b="0" dirty="0" smtClean="0"/>
          </a:p>
          <a:p>
            <a:r>
              <a:rPr lang="sv-SE" b="0" dirty="0" smtClean="0"/>
              <a:t>Fråga: Hur mycket rör ni er varje dag? Vad gör ni för typ av fysisk aktivitet?</a:t>
            </a:r>
            <a:r>
              <a:rPr lang="sv-SE" b="0" baseline="0" dirty="0" smtClean="0"/>
              <a:t> </a:t>
            </a:r>
            <a:r>
              <a:rPr lang="sv-SE" b="0" dirty="0" smtClean="0"/>
              <a:t>Vad kan man göra för att öka mängden fysisk aktivitet?</a:t>
            </a:r>
          </a:p>
          <a:p>
            <a:endParaRPr lang="sv-SE" b="0" dirty="0" smtClean="0"/>
          </a:p>
          <a:p>
            <a:pPr>
              <a:spcBef>
                <a:spcPct val="20000"/>
              </a:spcBef>
              <a:buSzPct val="75000"/>
              <a:defRPr/>
            </a:pPr>
            <a:r>
              <a:rPr lang="sv-SE" b="0" dirty="0" smtClean="0"/>
              <a:t>Man kan dela upp fysisk aktivitet i olika delar. </a:t>
            </a:r>
          </a:p>
          <a:p>
            <a:pPr marL="171450" indent="-171450">
              <a:spcBef>
                <a:spcPct val="20000"/>
              </a:spcBef>
              <a:buSzPct val="75000"/>
              <a:buFont typeface="Arial" panose="020B0604020202020204" pitchFamily="34" charset="0"/>
              <a:buChar char="•"/>
              <a:defRPr/>
            </a:pPr>
            <a:r>
              <a:rPr lang="sv-SE" b="0" dirty="0" smtClean="0"/>
              <a:t>Vardagsmotion</a:t>
            </a:r>
            <a:r>
              <a:rPr lang="sv-SE" b="0" baseline="0" dirty="0" smtClean="0"/>
              <a:t> =</a:t>
            </a:r>
            <a:r>
              <a:rPr lang="sv-SE" b="0" dirty="0" smtClean="0"/>
              <a:t> alla aktiviteter som bryter stillasittandet. </a:t>
            </a:r>
          </a:p>
          <a:p>
            <a:pPr marL="171450" indent="-171450">
              <a:spcBef>
                <a:spcPct val="20000"/>
              </a:spcBef>
              <a:buSzPct val="75000"/>
              <a:buFont typeface="Arial" panose="020B0604020202020204" pitchFamily="34" charset="0"/>
              <a:buChar char="•"/>
              <a:defRPr/>
            </a:pPr>
            <a:r>
              <a:rPr lang="sv-SE" b="0" dirty="0" smtClean="0"/>
              <a:t>Motion =</a:t>
            </a:r>
            <a:r>
              <a:rPr lang="sv-SE" b="0" baseline="0" dirty="0" smtClean="0"/>
              <a:t> aktivitet som behåller eller förbättrar vår fysiska förmåga. </a:t>
            </a:r>
          </a:p>
          <a:p>
            <a:pPr marL="171450" indent="-171450">
              <a:spcBef>
                <a:spcPct val="20000"/>
              </a:spcBef>
              <a:buSzPct val="75000"/>
              <a:buFont typeface="Arial" panose="020B0604020202020204" pitchFamily="34" charset="0"/>
              <a:buChar char="•"/>
              <a:defRPr/>
            </a:pPr>
            <a:r>
              <a:rPr lang="sv-SE" b="0" baseline="0" dirty="0" smtClean="0"/>
              <a:t>Träning = aktivitet med målsättningen att öka sin prestationsförmåga.</a:t>
            </a:r>
          </a:p>
          <a:p>
            <a:pPr marL="0" marR="0" indent="0" algn="l" defTabSz="914400" rtl="0" eaLnBrk="1" fontAlgn="auto" latinLnBrk="0" hangingPunct="1">
              <a:lnSpc>
                <a:spcPct val="100000"/>
              </a:lnSpc>
              <a:spcBef>
                <a:spcPct val="20000"/>
              </a:spcBef>
              <a:spcAft>
                <a:spcPts val="0"/>
              </a:spcAft>
              <a:buClrTx/>
              <a:buSzPct val="75000"/>
              <a:buFont typeface="Arial" panose="020B0604020202020204" pitchFamily="34" charset="0"/>
              <a:buNone/>
              <a:tabLst/>
              <a:defRPr/>
            </a:pPr>
            <a:r>
              <a:rPr lang="sv-SE" b="0" baseline="0" dirty="0" smtClean="0"/>
              <a:t/>
            </a:r>
            <a:br>
              <a:rPr lang="sv-SE" b="0" baseline="0" dirty="0" smtClean="0"/>
            </a:br>
            <a:r>
              <a:rPr lang="sv-SE" b="0" dirty="0" smtClean="0"/>
              <a:t>Fördelarna</a:t>
            </a:r>
            <a:r>
              <a:rPr lang="sv-SE" b="0" baseline="0" dirty="0" smtClean="0"/>
              <a:t> med f</a:t>
            </a:r>
            <a:r>
              <a:rPr lang="sv-SE" b="0" dirty="0" smtClean="0"/>
              <a:t>ysisk aktivitet är</a:t>
            </a:r>
            <a:r>
              <a:rPr lang="sv-SE" b="0" baseline="0" dirty="0" smtClean="0"/>
              <a:t> </a:t>
            </a:r>
            <a:r>
              <a:rPr lang="sv-SE" sz="1200" b="0" baseline="0" dirty="0" smtClean="0">
                <a:latin typeface="+mn-lt"/>
              </a:rPr>
              <a:t>ö</a:t>
            </a:r>
            <a:r>
              <a:rPr lang="sv-SE" sz="1200" dirty="0" smtClean="0">
                <a:latin typeface="+mn-lt"/>
              </a:rPr>
              <a:t>kat välbefinnande, minskad risk för depression, förbättrad kondition, förbättrad balans, styrka och koordination, ökad uthållighet i musklerna, förbättrad sömn, lägre blodtryck, ökad kapillärtäthet, ökat antal och storlek på mitokondrier,</a:t>
            </a:r>
            <a:r>
              <a:rPr lang="sv-SE" sz="1200" baseline="0" dirty="0" smtClean="0">
                <a:latin typeface="+mn-lt"/>
              </a:rPr>
              <a:t> </a:t>
            </a:r>
            <a:r>
              <a:rPr lang="sv-SE" sz="1200" dirty="0" smtClean="0">
                <a:latin typeface="+mn-lt"/>
              </a:rPr>
              <a:t>ökad ämnesomsättning, ökad muskelmassa, minskad fettmassa</a:t>
            </a:r>
            <a:r>
              <a:rPr lang="sv-SE" sz="1200" baseline="0" dirty="0" smtClean="0">
                <a:latin typeface="+mn-lt"/>
              </a:rPr>
              <a:t>/</a:t>
            </a:r>
            <a:r>
              <a:rPr lang="sv-SE" sz="1200" dirty="0" smtClean="0">
                <a:latin typeface="+mn-lt"/>
              </a:rPr>
              <a:t>bukfett</a:t>
            </a:r>
            <a:r>
              <a:rPr lang="sv-SE" sz="1200" baseline="0" dirty="0" smtClean="0">
                <a:latin typeface="+mn-lt"/>
              </a:rPr>
              <a:t> och</a:t>
            </a:r>
            <a:r>
              <a:rPr lang="sv-SE" sz="1200" dirty="0" smtClean="0">
                <a:latin typeface="+mn-lt"/>
              </a:rPr>
              <a:t> bättre blodfettsprofil. Fysisk aktivitet motverkar även benskörhet,</a:t>
            </a:r>
            <a:r>
              <a:rPr lang="sv-SE" sz="1200" baseline="0" dirty="0" smtClean="0">
                <a:latin typeface="+mn-lt"/>
              </a:rPr>
              <a:t> u</a:t>
            </a:r>
            <a:r>
              <a:rPr lang="sv-SE" sz="1200" dirty="0" smtClean="0">
                <a:latin typeface="+mn-lt"/>
              </a:rPr>
              <a:t>pprätthåller ”hormonbalansen”</a:t>
            </a:r>
            <a:r>
              <a:rPr lang="sv-SE" sz="1200" baseline="0" dirty="0" smtClean="0">
                <a:latin typeface="+mn-lt"/>
              </a:rPr>
              <a:t>, </a:t>
            </a:r>
            <a:r>
              <a:rPr lang="sv-SE" sz="1200" dirty="0" smtClean="0">
                <a:latin typeface="+mn-lt"/>
              </a:rPr>
              <a:t>ökar cellernas upptag av blodsocker och ger en ökad insulinkänslighet.</a:t>
            </a:r>
          </a:p>
          <a:p>
            <a:endParaRPr lang="sv-SE" b="0" dirty="0" smtClean="0"/>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25</a:t>
            </a:fld>
            <a:endParaRPr lang="sv-SE"/>
          </a:p>
        </p:txBody>
      </p:sp>
    </p:spTree>
    <p:extLst>
      <p:ext uri="{BB962C8B-B14F-4D97-AF65-F5344CB8AC3E}">
        <p14:creationId xmlns:p14="http://schemas.microsoft.com/office/powerpoint/2010/main" val="2858398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Exempel på hur man kan tänka för att nå den rekommenderade mängden av fysisk aktivitet.</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26</a:t>
            </a:fld>
            <a:endParaRPr lang="sv-SE"/>
          </a:p>
        </p:txBody>
      </p:sp>
    </p:spTree>
    <p:extLst>
      <p:ext uri="{BB962C8B-B14F-4D97-AF65-F5344CB8AC3E}">
        <p14:creationId xmlns:p14="http://schemas.microsoft.com/office/powerpoint/2010/main" val="2314109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1 RM = 1 lyft</a:t>
            </a:r>
            <a:r>
              <a:rPr lang="sv-SE" baseline="0" dirty="0" smtClean="0"/>
              <a:t> på den maximala vikt man klarar av. </a:t>
            </a:r>
          </a:p>
          <a:p>
            <a:pPr marL="0" indent="0">
              <a:buNone/>
            </a:pPr>
            <a:r>
              <a:rPr lang="sv-SE" dirty="0" smtClean="0"/>
              <a:t>Träningen behöver succesivt stegras och utövas regelbundet. Belastningen, intensiteten, volymen</a:t>
            </a:r>
            <a:r>
              <a:rPr lang="sv-SE" baseline="0" dirty="0" smtClean="0"/>
              <a:t> och </a:t>
            </a:r>
            <a:r>
              <a:rPr lang="sv-SE" dirty="0" smtClean="0"/>
              <a:t>frekvensen styr vilket resultat träningen ger. Glöm heller inte bort kosten och sömnens betydelse.</a:t>
            </a:r>
          </a:p>
          <a:p>
            <a:r>
              <a:rPr lang="sv-SE" b="0" dirty="0" smtClean="0"/>
              <a:t>Varför blir vi starkare?</a:t>
            </a:r>
            <a:r>
              <a:rPr lang="sv-SE" b="0" baseline="0" dirty="0" smtClean="0"/>
              <a:t> </a:t>
            </a:r>
            <a:r>
              <a:rPr lang="sv-SE" sz="1200" b="0" kern="1200" dirty="0" smtClean="0">
                <a:solidFill>
                  <a:schemeClr val="tx1"/>
                </a:solidFill>
                <a:effectLst/>
                <a:latin typeface="+mn-lt"/>
                <a:ea typeface="+mn-ea"/>
                <a:cs typeface="+mn-cs"/>
              </a:rPr>
              <a:t>Den neurala anpassningen ökar,</a:t>
            </a:r>
            <a:r>
              <a:rPr lang="sv-SE" sz="1200" b="0" kern="1200" baseline="0" dirty="0" smtClean="0">
                <a:solidFill>
                  <a:schemeClr val="tx1"/>
                </a:solidFill>
                <a:effectLst/>
                <a:latin typeface="+mn-lt"/>
                <a:ea typeface="+mn-ea"/>
                <a:cs typeface="+mn-cs"/>
              </a:rPr>
              <a:t> det vill säga att</a:t>
            </a:r>
            <a:r>
              <a:rPr lang="sv-SE" sz="1200" b="0" kern="1200" dirty="0" smtClean="0">
                <a:solidFill>
                  <a:schemeClr val="tx1"/>
                </a:solidFill>
                <a:effectLst/>
                <a:latin typeface="+mn-lt"/>
                <a:ea typeface="+mn-ea"/>
                <a:cs typeface="+mn-cs"/>
              </a:rPr>
              <a:t> kroppen blir bättre på att rekrytera muskelceller</a:t>
            </a:r>
            <a:r>
              <a:rPr lang="sv-SE" sz="1200" b="0" kern="1200" baseline="0" dirty="0" smtClean="0">
                <a:solidFill>
                  <a:schemeClr val="tx1"/>
                </a:solidFill>
                <a:effectLst/>
                <a:latin typeface="+mn-lt"/>
                <a:ea typeface="+mn-ea"/>
                <a:cs typeface="+mn-cs"/>
              </a:rPr>
              <a:t>, den a</a:t>
            </a:r>
            <a:r>
              <a:rPr lang="sv-SE" sz="1200" b="0" kern="1200" dirty="0" smtClean="0">
                <a:solidFill>
                  <a:schemeClr val="tx1"/>
                </a:solidFill>
                <a:effectLst/>
                <a:latin typeface="+mn-lt"/>
                <a:ea typeface="+mn-ea"/>
                <a:cs typeface="+mn-cs"/>
              </a:rPr>
              <a:t>ndra bidragande faktorn </a:t>
            </a:r>
            <a:r>
              <a:rPr lang="sv-SE" sz="1200" b="0" kern="1200" baseline="0" dirty="0" smtClean="0">
                <a:solidFill>
                  <a:schemeClr val="tx1"/>
                </a:solidFill>
                <a:effectLst/>
                <a:latin typeface="+mn-lt"/>
                <a:ea typeface="+mn-ea"/>
                <a:cs typeface="+mn-cs"/>
              </a:rPr>
              <a:t>är </a:t>
            </a:r>
            <a:r>
              <a:rPr lang="sv-SE" sz="1200" b="0" kern="1200" dirty="0" smtClean="0">
                <a:solidFill>
                  <a:schemeClr val="tx1"/>
                </a:solidFill>
                <a:effectLst/>
                <a:latin typeface="+mn-lt"/>
                <a:ea typeface="+mn-ea"/>
                <a:cs typeface="+mn-cs"/>
              </a:rPr>
              <a:t>muskeltillväxt (hypertrofi). Detta i sig leder till att muskeln kan utveckla större kraft. </a:t>
            </a:r>
            <a:endParaRPr lang="sv-SE" b="0" baseline="0"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27</a:t>
            </a:fld>
            <a:endParaRPr lang="sv-SE"/>
          </a:p>
        </p:txBody>
      </p:sp>
    </p:spTree>
    <p:extLst>
      <p:ext uri="{BB962C8B-B14F-4D97-AF65-F5344CB8AC3E}">
        <p14:creationId xmlns:p14="http://schemas.microsoft.com/office/powerpoint/2010/main" val="2064420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Precis som med styrketräning bör också konditionsträningen succesivt stegras och utövas regelbundet. Även här har kosten och sömnen stor betydelse.</a:t>
            </a:r>
          </a:p>
          <a:p>
            <a:pPr marL="0" indent="0">
              <a:lnSpc>
                <a:spcPct val="100000"/>
              </a:lnSpc>
              <a:buNone/>
            </a:pPr>
            <a:r>
              <a:rPr lang="sv-SE" sz="1200" dirty="0" smtClean="0"/>
              <a:t>Effekter av konditionsträning är en ökad syreupptagningsförmåga</a:t>
            </a:r>
            <a:r>
              <a:rPr lang="sv-SE" sz="1200" baseline="0" dirty="0" smtClean="0"/>
              <a:t> o</a:t>
            </a:r>
            <a:r>
              <a:rPr lang="sv-SE" sz="1200" dirty="0" smtClean="0"/>
              <a:t>ch uthållighet. Detta sker genom centrala- och lokala </a:t>
            </a:r>
            <a:r>
              <a:rPr lang="sv-SE" sz="1200" baseline="0" dirty="0" smtClean="0"/>
              <a:t>anpassningar. Några av dessa är att h</a:t>
            </a:r>
            <a:r>
              <a:rPr lang="sv-SE" sz="1200" b="0" i="0" kern="1200" dirty="0" smtClean="0">
                <a:solidFill>
                  <a:schemeClr val="tx1"/>
                </a:solidFill>
                <a:effectLst/>
                <a:latin typeface="+mn-lt"/>
                <a:ea typeface="+mn-ea"/>
                <a:cs typeface="+mn-cs"/>
              </a:rPr>
              <a:t>järtats kapacitet/slagvolym ökar, lungornas kapacitet förbättras och </a:t>
            </a:r>
            <a:r>
              <a:rPr lang="sv-SE" sz="1200" b="0" i="0" kern="1200" baseline="0" dirty="0" smtClean="0">
                <a:solidFill>
                  <a:schemeClr val="tx1"/>
                </a:solidFill>
                <a:effectLst/>
                <a:latin typeface="+mn-lt"/>
                <a:ea typeface="+mn-ea"/>
                <a:cs typeface="+mn-cs"/>
              </a:rPr>
              <a:t>m</a:t>
            </a:r>
            <a:r>
              <a:rPr lang="sv-SE" sz="1200" b="0" i="0" kern="1200" dirty="0" smtClean="0">
                <a:solidFill>
                  <a:schemeClr val="tx1"/>
                </a:solidFill>
                <a:effectLst/>
                <a:latin typeface="+mn-lt"/>
                <a:ea typeface="+mn-ea"/>
                <a:cs typeface="+mn-cs"/>
              </a:rPr>
              <a:t>usklerna</a:t>
            </a:r>
            <a:r>
              <a:rPr lang="sv-SE" sz="1200" b="0" i="0" kern="1200" baseline="0" dirty="0" smtClean="0">
                <a:solidFill>
                  <a:schemeClr val="tx1"/>
                </a:solidFill>
                <a:effectLst/>
                <a:latin typeface="+mn-lt"/>
                <a:ea typeface="+mn-ea"/>
                <a:cs typeface="+mn-cs"/>
              </a:rPr>
              <a:t> f</a:t>
            </a:r>
            <a:r>
              <a:rPr lang="sv-SE" sz="1200" b="0" i="0" kern="1200" dirty="0" smtClean="0">
                <a:solidFill>
                  <a:schemeClr val="tx1"/>
                </a:solidFill>
                <a:effectLst/>
                <a:latin typeface="+mn-lt"/>
                <a:ea typeface="+mn-ea"/>
                <a:cs typeface="+mn-cs"/>
              </a:rPr>
              <a:t>örbättrar sin förmåga att utnyttja syre till att återbilda ATP. </a:t>
            </a:r>
            <a:endParaRPr lang="sv-SE" sz="1200" dirty="0" smtClean="0"/>
          </a:p>
        </p:txBody>
      </p:sp>
      <p:sp>
        <p:nvSpPr>
          <p:cNvPr id="4" name="Platshållare för bildnummer 3"/>
          <p:cNvSpPr>
            <a:spLocks noGrp="1"/>
          </p:cNvSpPr>
          <p:nvPr>
            <p:ph type="sldNum" sz="quarter" idx="10"/>
          </p:nvPr>
        </p:nvSpPr>
        <p:spPr/>
        <p:txBody>
          <a:bodyPr/>
          <a:lstStyle/>
          <a:p>
            <a:fld id="{FA4597CF-CFCA-46FA-87D8-72419BCDFB0D}" type="slidenum">
              <a:rPr lang="sv-SE" smtClean="0"/>
              <a:t>28</a:t>
            </a:fld>
            <a:endParaRPr lang="sv-SE"/>
          </a:p>
        </p:txBody>
      </p:sp>
    </p:spTree>
    <p:extLst>
      <p:ext uri="{BB962C8B-B14F-4D97-AF65-F5344CB8AC3E}">
        <p14:creationId xmlns:p14="http://schemas.microsoft.com/office/powerpoint/2010/main" val="247902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Skriv på tavlan och diskutera</a:t>
            </a:r>
            <a:r>
              <a:rPr lang="sv-SE" baseline="0" dirty="0" smtClean="0"/>
              <a:t> tillsammans i klassen eller i små grupper. </a:t>
            </a:r>
            <a:r>
              <a:rPr lang="sv-SE" dirty="0" smtClean="0"/>
              <a:t/>
            </a:r>
            <a:br>
              <a:rPr lang="sv-SE" dirty="0" smtClean="0"/>
            </a:br>
            <a:endParaRPr lang="sv-SE" dirty="0" smtClean="0"/>
          </a:p>
          <a:p>
            <a:r>
              <a:rPr lang="sv-SE" dirty="0" smtClean="0"/>
              <a:t>Förslag på vad som är viktigt för att må bra:</a:t>
            </a:r>
            <a:r>
              <a:rPr lang="sv-SE" baseline="0" dirty="0" smtClean="0"/>
              <a:t> din f</a:t>
            </a:r>
            <a:r>
              <a:rPr lang="sv-SE" dirty="0" smtClean="0"/>
              <a:t>amilj, dina vänner, fritidsintressen</a:t>
            </a:r>
            <a:r>
              <a:rPr lang="sv-SE" baseline="0" dirty="0" smtClean="0"/>
              <a:t> med mera. </a:t>
            </a:r>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29</a:t>
            </a:fld>
            <a:endParaRPr lang="sv-SE"/>
          </a:p>
        </p:txBody>
      </p:sp>
    </p:spTree>
    <p:extLst>
      <p:ext uri="{BB962C8B-B14F-4D97-AF65-F5344CB8AC3E}">
        <p14:creationId xmlns:p14="http://schemas.microsoft.com/office/powerpoint/2010/main" val="94124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Samtidigt vet vi att få når upp till våra kostrekommendationer (Nya nordiska näringsrekommendationer,</a:t>
            </a:r>
            <a:r>
              <a:rPr lang="sv-SE" baseline="0" dirty="0" smtClean="0"/>
              <a:t> NNR 2012)</a:t>
            </a:r>
            <a:r>
              <a:rPr lang="sv-SE" dirty="0" smtClean="0"/>
              <a:t>. </a:t>
            </a:r>
            <a:r>
              <a:rPr lang="sv-SE" baseline="0" dirty="0" smtClean="0"/>
              <a:t>Dessutom når få upp till rekommendationerna kring fysisk aktivitet. </a:t>
            </a:r>
          </a:p>
          <a:p>
            <a:r>
              <a:rPr lang="sv-SE" baseline="0" dirty="0" smtClean="0"/>
              <a:t>Positivt är dock att rökningen minskar.</a:t>
            </a:r>
            <a:endParaRPr lang="sv-SE" dirty="0" smtClean="0"/>
          </a:p>
        </p:txBody>
      </p:sp>
      <p:sp>
        <p:nvSpPr>
          <p:cNvPr id="4" name="Platshållare för bildnummer 3"/>
          <p:cNvSpPr>
            <a:spLocks noGrp="1"/>
          </p:cNvSpPr>
          <p:nvPr>
            <p:ph type="sldNum" sz="quarter" idx="10"/>
          </p:nvPr>
        </p:nvSpPr>
        <p:spPr/>
        <p:txBody>
          <a:bodyPr/>
          <a:lstStyle/>
          <a:p>
            <a:fld id="{56415363-0B68-45E8-BCB6-0FF387CD9D2B}" type="slidenum">
              <a:rPr lang="sv-SE" smtClean="0"/>
              <a:t>3</a:t>
            </a:fld>
            <a:endParaRPr lang="sv-SE"/>
          </a:p>
        </p:txBody>
      </p:sp>
    </p:spTree>
    <p:extLst>
      <p:ext uri="{BB962C8B-B14F-4D97-AF65-F5344CB8AC3E}">
        <p14:creationId xmlns:p14="http://schemas.microsoft.com/office/powerpoint/2010/main" val="3338128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www.aktivskola.org</a:t>
            </a:r>
          </a:p>
        </p:txBody>
      </p:sp>
      <p:sp>
        <p:nvSpPr>
          <p:cNvPr id="4" name="Platshållare för bildnummer 3"/>
          <p:cNvSpPr>
            <a:spLocks noGrp="1"/>
          </p:cNvSpPr>
          <p:nvPr>
            <p:ph type="sldNum" sz="quarter" idx="10"/>
          </p:nvPr>
        </p:nvSpPr>
        <p:spPr/>
        <p:txBody>
          <a:bodyPr/>
          <a:lstStyle/>
          <a:p>
            <a:fld id="{DAA8AE52-FD8A-41DD-9C86-D3704E810A64}" type="slidenum">
              <a:rPr lang="sv-SE" smtClean="0"/>
              <a:t>30</a:t>
            </a:fld>
            <a:endParaRPr lang="sv-SE"/>
          </a:p>
        </p:txBody>
      </p:sp>
    </p:spTree>
    <p:extLst>
      <p:ext uri="{BB962C8B-B14F-4D97-AF65-F5344CB8AC3E}">
        <p14:creationId xmlns:p14="http://schemas.microsoft.com/office/powerpoint/2010/main" val="175187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Allt hör ihop. För lite sömn</a:t>
            </a:r>
            <a:r>
              <a:rPr lang="sv-SE" baseline="0" dirty="0" smtClean="0"/>
              <a:t> och för mycket stress ger oss mindre energi och lust till att röra på oss, det kan också leda till sämre matvanor. </a:t>
            </a:r>
          </a:p>
          <a:p>
            <a:r>
              <a:rPr lang="sv-SE" baseline="0" dirty="0" smtClean="0"/>
              <a:t>Efter en god nattsömn och en bra frukost är du redo för kommande skoldag, du har mer energi till fysisk aktivitet och blir bättre på att hantera stress.</a:t>
            </a:r>
          </a:p>
          <a:p>
            <a:endParaRPr lang="sv-SE" baseline="0" dirty="0" smtClean="0"/>
          </a:p>
          <a:p>
            <a:r>
              <a:rPr lang="sv-SE" baseline="0" dirty="0" smtClean="0"/>
              <a:t>Fråga: Har du sovit bra i natt? Vad åt du till frukost i morse?</a:t>
            </a:r>
            <a:endParaRPr lang="sv-SE" dirty="0"/>
          </a:p>
        </p:txBody>
      </p:sp>
      <p:sp>
        <p:nvSpPr>
          <p:cNvPr id="4" name="Platshållare för bildnummer 3"/>
          <p:cNvSpPr>
            <a:spLocks noGrp="1"/>
          </p:cNvSpPr>
          <p:nvPr>
            <p:ph type="sldNum" sz="quarter" idx="10"/>
          </p:nvPr>
        </p:nvSpPr>
        <p:spPr/>
        <p:txBody>
          <a:bodyPr/>
          <a:lstStyle/>
          <a:p>
            <a:fld id="{8176A1B1-572A-4488-936F-AA84E3D169E8}" type="slidenum">
              <a:rPr lang="sv-SE" smtClean="0"/>
              <a:t>4</a:t>
            </a:fld>
            <a:endParaRPr lang="sv-SE"/>
          </a:p>
        </p:txBody>
      </p:sp>
    </p:spTree>
    <p:extLst>
      <p:ext uri="{BB962C8B-B14F-4D97-AF65-F5344CB8AC3E}">
        <p14:creationId xmlns:p14="http://schemas.microsoft.com/office/powerpoint/2010/main" val="206900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smtClean="0"/>
              <a:t>Det här sker när du sover:</a:t>
            </a:r>
          </a:p>
          <a:p>
            <a:pPr marL="0" indent="0">
              <a:buNone/>
            </a:pPr>
            <a:endParaRPr lang="sv-SE" dirty="0" smtClean="0"/>
          </a:p>
          <a:p>
            <a:pPr marL="171450" indent="-171450">
              <a:buFont typeface="Arial" panose="020B0604020202020204" pitchFamily="34" charset="0"/>
              <a:buChar char="•"/>
            </a:pPr>
            <a:r>
              <a:rPr lang="sv-SE" dirty="0" smtClean="0"/>
              <a:t>Återhämtning/uppbyggnad</a:t>
            </a:r>
            <a:r>
              <a:rPr lang="sv-SE" baseline="0" dirty="0" smtClean="0"/>
              <a:t>: </a:t>
            </a:r>
            <a:r>
              <a:rPr lang="sv-SE" dirty="0" smtClean="0"/>
              <a:t>Utsöndring av anabola hormoner</a:t>
            </a:r>
            <a:r>
              <a:rPr lang="sv-SE" baseline="0" dirty="0" smtClean="0"/>
              <a:t> </a:t>
            </a:r>
            <a:r>
              <a:rPr lang="sv-SE" sz="1050" dirty="0" smtClean="0"/>
              <a:t>(testosteron, tillväxthormon, melatonin med flera),</a:t>
            </a:r>
            <a:r>
              <a:rPr lang="sv-SE" sz="1050" baseline="0" dirty="0" smtClean="0"/>
              <a:t> ö</a:t>
            </a:r>
            <a:r>
              <a:rPr lang="sv-SE" dirty="0" smtClean="0"/>
              <a:t>kad proteinsyntes (nyproduktion av celler), uppreglering av immunförsvaret, påfyllning av energinivåer (muskler, lever).</a:t>
            </a:r>
          </a:p>
          <a:p>
            <a:pPr marL="171450" indent="-171450">
              <a:buFont typeface="Arial" panose="020B0604020202020204" pitchFamily="34" charset="0"/>
              <a:buChar char="•"/>
            </a:pPr>
            <a:r>
              <a:rPr lang="sv-SE" dirty="0" smtClean="0"/>
              <a:t>Energisparande:</a:t>
            </a:r>
            <a:r>
              <a:rPr lang="sv-SE" baseline="0" dirty="0" smtClean="0"/>
              <a:t> </a:t>
            </a:r>
            <a:r>
              <a:rPr lang="sv-SE" dirty="0" smtClean="0"/>
              <a:t>Minskad energiförbrukning, Katabola (nedbrytande) hormoner ”trycks ned”, lägre kroppstemperatur.</a:t>
            </a:r>
          </a:p>
          <a:p>
            <a:pPr marL="171450" indent="-171450">
              <a:buFont typeface="Arial" panose="020B0604020202020204" pitchFamily="34" charset="0"/>
              <a:buChar char="•"/>
            </a:pPr>
            <a:r>
              <a:rPr lang="sv-SE" dirty="0" smtClean="0"/>
              <a:t>Inlärning:</a:t>
            </a:r>
            <a:r>
              <a:rPr lang="sv-SE" baseline="0" dirty="0" smtClean="0"/>
              <a:t> </a:t>
            </a:r>
            <a:r>
              <a:rPr lang="sv-SE" dirty="0" smtClean="0"/>
              <a:t>Bearbetning av dagens händelser/intryck, konsolidering av nya kunskaper/färdigheter, bibehållande av gamla kunskaper/färdigheter.</a:t>
            </a:r>
          </a:p>
          <a:p>
            <a:endParaRPr lang="sv-SE" dirty="0" smtClean="0"/>
          </a:p>
        </p:txBody>
      </p:sp>
      <p:sp>
        <p:nvSpPr>
          <p:cNvPr id="4" name="Platshållare för bildnummer 3"/>
          <p:cNvSpPr>
            <a:spLocks noGrp="1"/>
          </p:cNvSpPr>
          <p:nvPr>
            <p:ph type="sldNum" sz="quarter" idx="10"/>
          </p:nvPr>
        </p:nvSpPr>
        <p:spPr/>
        <p:txBody>
          <a:bodyPr/>
          <a:lstStyle/>
          <a:p>
            <a:fld id="{DAA8AE52-FD8A-41DD-9C86-D3704E810A64}" type="slidenum">
              <a:rPr lang="sv-SE" smtClean="0"/>
              <a:t>5</a:t>
            </a:fld>
            <a:endParaRPr lang="sv-SE"/>
          </a:p>
        </p:txBody>
      </p:sp>
    </p:spTree>
    <p:extLst>
      <p:ext uri="{BB962C8B-B14F-4D97-AF65-F5344CB8AC3E}">
        <p14:creationId xmlns:p14="http://schemas.microsoft.com/office/powerpoint/2010/main" val="406951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Fråga:</a:t>
            </a:r>
            <a:r>
              <a:rPr lang="sv-SE" baseline="0" dirty="0" smtClean="0"/>
              <a:t> </a:t>
            </a:r>
            <a:r>
              <a:rPr lang="sv-SE" dirty="0" smtClean="0"/>
              <a:t>Hur många timmar behöver ni sova per natt? (8-9 timmar.)</a:t>
            </a:r>
          </a:p>
          <a:p>
            <a:endParaRPr lang="sv-SE" dirty="0" smtClean="0"/>
          </a:p>
          <a:p>
            <a:r>
              <a:rPr lang="sv-SE" dirty="0" smtClean="0"/>
              <a:t>Brist på sömn:</a:t>
            </a:r>
            <a:r>
              <a:rPr lang="sv-SE" baseline="0" dirty="0" smtClean="0"/>
              <a:t> </a:t>
            </a:r>
            <a:r>
              <a:rPr lang="sv-SE" dirty="0" smtClean="0"/>
              <a:t>Trötthet och brist på energi,</a:t>
            </a:r>
            <a:r>
              <a:rPr lang="sv-SE" baseline="0" dirty="0" smtClean="0"/>
              <a:t> f</a:t>
            </a:r>
            <a:r>
              <a:rPr lang="sv-SE" dirty="0" smtClean="0"/>
              <a:t>örsämrad reaktionstid,</a:t>
            </a:r>
            <a:r>
              <a:rPr lang="sv-SE" baseline="0" dirty="0" smtClean="0"/>
              <a:t> k</a:t>
            </a:r>
            <a:r>
              <a:rPr lang="sv-SE" dirty="0" smtClean="0"/>
              <a:t>oncentrationssvårigheter och minnesproblem,</a:t>
            </a:r>
            <a:r>
              <a:rPr lang="sv-SE" baseline="0" dirty="0" smtClean="0"/>
              <a:t> m</a:t>
            </a:r>
            <a:r>
              <a:rPr lang="sv-SE" dirty="0" smtClean="0"/>
              <a:t>inskad förmåga att hantera komplicerade problem och finna kreativa lösningar,</a:t>
            </a:r>
            <a:r>
              <a:rPr lang="sv-SE" baseline="0" dirty="0" smtClean="0"/>
              <a:t> n</a:t>
            </a:r>
            <a:r>
              <a:rPr lang="sv-SE" dirty="0" smtClean="0"/>
              <a:t>edsatt förmåga att tänka logiskt, analysera och inhämta ny information,</a:t>
            </a:r>
            <a:r>
              <a:rPr lang="sv-SE" baseline="0" dirty="0" smtClean="0"/>
              <a:t> h</a:t>
            </a:r>
            <a:r>
              <a:rPr lang="sv-SE" dirty="0" smtClean="0"/>
              <a:t>umörsvängningar med retlighet, irritation, ilska eller nedstämdhet, minskad motivation och håglöshet,</a:t>
            </a:r>
            <a:r>
              <a:rPr lang="sv-SE" baseline="0" dirty="0" smtClean="0"/>
              <a:t> å</a:t>
            </a:r>
            <a:r>
              <a:rPr lang="sv-SE" dirty="0" smtClean="0"/>
              <a:t>ngest och depression,</a:t>
            </a:r>
            <a:r>
              <a:rPr lang="sv-SE" baseline="0" dirty="0" smtClean="0"/>
              <a:t> n</a:t>
            </a:r>
            <a:r>
              <a:rPr lang="sv-SE" dirty="0" smtClean="0"/>
              <a:t>edsatt immunförsvar och ökad känslighet för infektioner.</a:t>
            </a:r>
          </a:p>
          <a:p>
            <a:r>
              <a:rPr lang="sv-SE" dirty="0" smtClean="0"/>
              <a:t>På lång sikt kan det också leda till en ökad risk för kroniskt trötthets- och utmattningstillstånd, diabetes eller hjärt- och kärlsjukdomar.</a:t>
            </a:r>
          </a:p>
          <a:p>
            <a:endParaRPr lang="sv-SE" dirty="0" smtClean="0"/>
          </a:p>
          <a:p>
            <a:pPr fontAlgn="base"/>
            <a:r>
              <a:rPr lang="sv-SE" dirty="0" smtClean="0"/>
              <a:t>Det gäller att kliva på ”sömntåget” när</a:t>
            </a:r>
            <a:r>
              <a:rPr lang="sv-SE" baseline="0" dirty="0" smtClean="0"/>
              <a:t> det kommer, annars går </a:t>
            </a:r>
            <a:r>
              <a:rPr lang="sv-SE" sz="1200" b="0" i="0" kern="1200" dirty="0" smtClean="0">
                <a:solidFill>
                  <a:schemeClr val="tx1"/>
                </a:solidFill>
                <a:effectLst/>
                <a:latin typeface="+mn-lt"/>
                <a:ea typeface="+mn-ea"/>
                <a:cs typeface="+mn-cs"/>
              </a:rPr>
              <a:t>tröttheten över efter ett</a:t>
            </a:r>
            <a:r>
              <a:rPr lang="sv-SE" sz="1200" b="0" i="0" kern="1200" baseline="0" dirty="0" smtClean="0">
                <a:solidFill>
                  <a:schemeClr val="tx1"/>
                </a:solidFill>
                <a:effectLst/>
                <a:latin typeface="+mn-lt"/>
                <a:ea typeface="+mn-ea"/>
                <a:cs typeface="+mn-cs"/>
              </a:rPr>
              <a:t> tag</a:t>
            </a:r>
            <a:r>
              <a:rPr lang="sv-SE" sz="1200" b="0" i="0" kern="1200" dirty="0" smtClean="0">
                <a:solidFill>
                  <a:schemeClr val="tx1"/>
                </a:solidFill>
                <a:effectLst/>
                <a:latin typeface="+mn-lt"/>
                <a:ea typeface="+mn-ea"/>
                <a:cs typeface="+mn-cs"/>
              </a:rPr>
              <a:t> och då är det mycket svårare att somna.</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Sömntåget kommer på nytt med cirka 1,5 till 2 timmars intervaller. </a:t>
            </a:r>
            <a:br>
              <a:rPr lang="sv-SE" sz="1200" b="0" i="0" kern="1200" dirty="0" smtClean="0">
                <a:solidFill>
                  <a:schemeClr val="tx1"/>
                </a:solidFill>
                <a:effectLst/>
                <a:latin typeface="+mn-lt"/>
                <a:ea typeface="+mn-ea"/>
                <a:cs typeface="+mn-cs"/>
              </a:rPr>
            </a:br>
            <a:r>
              <a:rPr lang="sv-SE" sz="1200" b="0" i="0" kern="1200" dirty="0" smtClean="0">
                <a:solidFill>
                  <a:schemeClr val="tx1"/>
                </a:solidFill>
                <a:effectLst/>
                <a:latin typeface="+mn-lt"/>
                <a:ea typeface="+mn-ea"/>
                <a:cs typeface="+mn-cs"/>
              </a:rPr>
              <a:t>Den som missat ett tåg får sysselsätta sig med någonting annat tills ett nytt anländer.</a:t>
            </a:r>
          </a:p>
          <a:p>
            <a:endParaRPr lang="sv-SE" dirty="0"/>
          </a:p>
        </p:txBody>
      </p:sp>
      <p:sp>
        <p:nvSpPr>
          <p:cNvPr id="4" name="Platshållare för bildnummer 3"/>
          <p:cNvSpPr>
            <a:spLocks noGrp="1"/>
          </p:cNvSpPr>
          <p:nvPr>
            <p:ph type="sldNum" sz="quarter" idx="10"/>
          </p:nvPr>
        </p:nvSpPr>
        <p:spPr/>
        <p:txBody>
          <a:bodyPr/>
          <a:lstStyle/>
          <a:p>
            <a:fld id="{FA4597CF-CFCA-46FA-87D8-72419BCDFB0D}" type="slidenum">
              <a:rPr lang="sv-SE" smtClean="0"/>
              <a:t>6</a:t>
            </a:fld>
            <a:endParaRPr lang="sv-SE"/>
          </a:p>
        </p:txBody>
      </p:sp>
    </p:spTree>
    <p:extLst>
      <p:ext uri="{BB962C8B-B14F-4D97-AF65-F5344CB8AC3E}">
        <p14:creationId xmlns:p14="http://schemas.microsoft.com/office/powerpoint/2010/main" val="392769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Fråga:</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Vad är skillnaden</a:t>
            </a:r>
            <a:r>
              <a:rPr lang="sv-SE" sz="1200" kern="1200" baseline="0" dirty="0" smtClean="0">
                <a:solidFill>
                  <a:schemeClr val="tx1"/>
                </a:solidFill>
                <a:effectLst/>
                <a:latin typeface="+mn-lt"/>
                <a:ea typeface="+mn-ea"/>
                <a:cs typeface="+mn-cs"/>
              </a:rPr>
              <a:t> på positiv stress och negativ stress?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här är vad som händer i kroppen när vi möter en fara:</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Genom sinnena tar hjärnan in information i hjärnbarken som registrerar fara och blixtsnabbt sänder signaler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till hypotalamus i mellanhjärnan som i sin tur sänder signalen vidare genom blodet till binjurebarken och genom nervsystemet till binjuremärgen om att extra krafter behövs.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Binjuremärgen får signaler om att avge adrenalin och noradrenalin,</a:t>
            </a:r>
            <a:r>
              <a:rPr lang="sv-SE" sz="1200" kern="1200" baseline="0" dirty="0" smtClean="0">
                <a:solidFill>
                  <a:schemeClr val="tx1"/>
                </a:solidFill>
                <a:effectLst/>
                <a:latin typeface="+mn-lt"/>
                <a:ea typeface="+mn-ea"/>
                <a:cs typeface="+mn-cs"/>
              </a:rPr>
              <a:t> och b</a:t>
            </a:r>
            <a:r>
              <a:rPr lang="sv-SE" sz="1200" kern="1200" dirty="0" smtClean="0">
                <a:solidFill>
                  <a:schemeClr val="tx1"/>
                </a:solidFill>
                <a:effectLst/>
                <a:latin typeface="+mn-lt"/>
                <a:ea typeface="+mn-ea"/>
                <a:cs typeface="+mn-cs"/>
              </a:rPr>
              <a:t>injurebarken får signaler om att ge ifrån sig kortisol. De här kallas stresshormoner och gör kroppen färdig för kamp eller flykt. Adrenalinet ökar pulsen, hjärtat slår fortare</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blodtrycket stiger för att vi behöver mer syresatt blod till musklerna. Det blir en överbetoning av de funktioner i kroppen som behövs</a:t>
            </a:r>
            <a:r>
              <a:rPr lang="sv-SE" sz="1200" kern="1200" baseline="0" dirty="0" smtClean="0">
                <a:solidFill>
                  <a:schemeClr val="tx1"/>
                </a:solidFill>
                <a:effectLst/>
                <a:latin typeface="+mn-lt"/>
                <a:ea typeface="+mn-ea"/>
                <a:cs typeface="+mn-cs"/>
              </a:rPr>
              <a:t> i</a:t>
            </a:r>
            <a:r>
              <a:rPr lang="sv-SE" sz="1200" kern="1200" dirty="0" smtClean="0">
                <a:solidFill>
                  <a:schemeClr val="tx1"/>
                </a:solidFill>
                <a:effectLst/>
                <a:latin typeface="+mn-lt"/>
                <a:ea typeface="+mn-ea"/>
                <a:cs typeface="+mn-cs"/>
              </a:rPr>
              <a:t> en kamp/flyktsituation och en nertoning av andra funktioner som inte är lika viktiga just då. Det förs mindre mängd blod till matsmältningen och inre organ som till exempel levern. All vår uppmärksamhet riktas mot faran och tankarna kommer fortare - vi tänker på hur vi ska klara oss ur situationen.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här är inte skadligt,</a:t>
            </a:r>
            <a:r>
              <a:rPr lang="sv-SE" sz="1200" kern="1200" baseline="0" dirty="0" smtClean="0">
                <a:solidFill>
                  <a:schemeClr val="tx1"/>
                </a:solidFill>
                <a:effectLst/>
                <a:latin typeface="+mn-lt"/>
                <a:ea typeface="+mn-ea"/>
                <a:cs typeface="+mn-cs"/>
              </a:rPr>
              <a:t> d</a:t>
            </a:r>
            <a:r>
              <a:rPr lang="sv-SE" sz="1200" kern="1200" dirty="0" smtClean="0">
                <a:solidFill>
                  <a:schemeClr val="tx1"/>
                </a:solidFill>
                <a:effectLst/>
                <a:latin typeface="+mn-lt"/>
                <a:ea typeface="+mn-ea"/>
                <a:cs typeface="+mn-cs"/>
              </a:rPr>
              <a:t>et är nödvändigt. Det här tillståndet är tänkt att bara pågå en kortare tid. När faran är över sänder hjärnan återigen signaler – men nu om att allt kan återgå till det normala. Efteråt är vi ibland darriga och trötta och behöver vila. Vi svettas och kissar sedan ut stresshormonerna och lugnet lägger sig i kroppen.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AA8AE52-FD8A-41DD-9C86-D3704E810A64}" type="slidenum">
              <a:rPr lang="sv-SE" smtClean="0"/>
              <a:t>7</a:t>
            </a:fld>
            <a:endParaRPr lang="sv-SE"/>
          </a:p>
        </p:txBody>
      </p:sp>
    </p:spTree>
    <p:extLst>
      <p:ext uri="{BB962C8B-B14F-4D97-AF65-F5344CB8AC3E}">
        <p14:creationId xmlns:p14="http://schemas.microsoft.com/office/powerpoint/2010/main" val="298822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Bra sömn och näringsrik</a:t>
            </a:r>
            <a:r>
              <a:rPr lang="sv-SE" baseline="0" dirty="0" smtClean="0"/>
              <a:t> mat </a:t>
            </a:r>
            <a:r>
              <a:rPr lang="sv-SE" dirty="0" smtClean="0"/>
              <a:t>gör</a:t>
            </a:r>
            <a:r>
              <a:rPr lang="sv-SE" baseline="0" dirty="0" smtClean="0"/>
              <a:t> dig mer rustad för att stå emot stressens negativa effekter på kroppen. Fysisk aktivitet och beröring samt närhet från människor vi tycker om ökar kroppens produktion av viktiga hormoner som kan motverka stress, till exempel </a:t>
            </a:r>
            <a:r>
              <a:rPr lang="sv-SE" baseline="0" dirty="0" err="1" smtClean="0"/>
              <a:t>Oxytocin</a:t>
            </a:r>
            <a:r>
              <a:rPr lang="sv-SE" baseline="0" dirty="0" smtClean="0"/>
              <a:t>. Tänk också på att dina tankar påverkar hur du mår - genom att tänka positivt stärker vi oss själva, mår bättre och blir mer framgångsrika i det vi tar oss för.</a:t>
            </a:r>
          </a:p>
        </p:txBody>
      </p:sp>
      <p:sp>
        <p:nvSpPr>
          <p:cNvPr id="4" name="Platshållare för bildnummer 3"/>
          <p:cNvSpPr>
            <a:spLocks noGrp="1"/>
          </p:cNvSpPr>
          <p:nvPr>
            <p:ph type="sldNum" sz="quarter" idx="10"/>
          </p:nvPr>
        </p:nvSpPr>
        <p:spPr/>
        <p:txBody>
          <a:bodyPr/>
          <a:lstStyle/>
          <a:p>
            <a:fld id="{DAA8AE52-FD8A-41DD-9C86-D3704E810A64}" type="slidenum">
              <a:rPr lang="sv-SE" smtClean="0"/>
              <a:t>8</a:t>
            </a:fld>
            <a:endParaRPr lang="sv-SE"/>
          </a:p>
        </p:txBody>
      </p:sp>
    </p:spTree>
    <p:extLst>
      <p:ext uri="{BB962C8B-B14F-4D97-AF65-F5344CB8AC3E}">
        <p14:creationId xmlns:p14="http://schemas.microsoft.com/office/powerpoint/2010/main" val="259709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r>
              <a:rPr lang="sv-SE" dirty="0" smtClean="0"/>
              <a:t>Adenosintrifosfat/ATP:</a:t>
            </a:r>
            <a:r>
              <a:rPr lang="sv-SE" baseline="0" dirty="0" smtClean="0"/>
              <a:t> U</a:t>
            </a:r>
            <a:r>
              <a:rPr lang="sv-SE" dirty="0" smtClean="0"/>
              <a:t>niversell</a:t>
            </a:r>
            <a:r>
              <a:rPr lang="sv-SE" baseline="0" dirty="0" smtClean="0"/>
              <a:t> energivaluta för alla levande djur och växter. På ett dygn tillverkar vi nästan lika mycket ATP som vi väger.</a:t>
            </a:r>
          </a:p>
          <a:p>
            <a:r>
              <a:rPr lang="sv-SE" baseline="0" dirty="0" smtClean="0"/>
              <a:t>Kroppen kan tillverka ATP genom aerob eller anaerob energiproduktion.</a:t>
            </a:r>
          </a:p>
          <a:p>
            <a:endParaRPr lang="sv-SE" baseline="0" dirty="0" smtClean="0"/>
          </a:p>
          <a:p>
            <a:r>
              <a:rPr lang="sv-SE" baseline="0" dirty="0" smtClean="0"/>
              <a:t>Aerob energiproduktion betyder förbränning av kolhydrater, fett och protein. Här krävs syre. När ATP bildas blir restprodukterna koldioxid, vatten och värme.</a:t>
            </a:r>
          </a:p>
          <a:p>
            <a:r>
              <a:rPr lang="sv-SE" baseline="0" dirty="0" smtClean="0"/>
              <a:t>Anaerob energiproduktion betyder spjälkning av kolhydrater. Här krävs inget syre. När ATP bildas blir restprodukterna laktat </a:t>
            </a:r>
            <a:r>
              <a:rPr lang="sv-SE" i="1" baseline="0" dirty="0" smtClean="0"/>
              <a:t>(</a:t>
            </a:r>
            <a:r>
              <a:rPr lang="sv-SE" i="0" baseline="0" dirty="0" smtClean="0"/>
              <a:t>mjölksyra</a:t>
            </a:r>
            <a:r>
              <a:rPr lang="sv-SE" i="1" baseline="0" dirty="0" smtClean="0"/>
              <a:t>), </a:t>
            </a:r>
            <a:r>
              <a:rPr lang="sv-SE" baseline="0" dirty="0" smtClean="0"/>
              <a:t>vatten och värme.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EC7A658-0DB0-46E1-82FF-AC56E23A6C91}" type="slidenum">
              <a:rPr lang="sv-SE" smtClean="0"/>
              <a:pPr>
                <a:defRPr/>
              </a:pPr>
              <a:t>9</a:t>
            </a:fld>
            <a:endParaRPr lang="sv-SE"/>
          </a:p>
        </p:txBody>
      </p:sp>
    </p:spTree>
    <p:extLst>
      <p:ext uri="{BB962C8B-B14F-4D97-AF65-F5344CB8AC3E}">
        <p14:creationId xmlns:p14="http://schemas.microsoft.com/office/powerpoint/2010/main" val="176839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smtClean="0"/>
              <a:t>Klicka här för att ändra format</a:t>
            </a:r>
            <a:endParaRPr lang="sv-SE"/>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98779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1949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smtClean="0"/>
              <a:t>Klicka här för att ändra format</a:t>
            </a:r>
            <a:endParaRPr lang="sv-SE"/>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35654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981988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81188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873394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3151751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870108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smtClean="0"/>
              <a:t>Klicka här för att ändra format</a:t>
            </a:r>
            <a:endParaRPr lang="sv-SE"/>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12171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21029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extLst>
      <p:ext uri="{BB962C8B-B14F-4D97-AF65-F5344CB8AC3E}">
        <p14:creationId xmlns:p14="http://schemas.microsoft.com/office/powerpoint/2010/main" val="84565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5D70296-DE67-4A9E-871E-927E982E9464}" type="datetimeFigureOut">
              <a:rPr lang="sv-SE" smtClean="0"/>
              <a:pPr/>
              <a:t>2016-05-27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DA1E5D00-5063-48D8-AE23-28DB6A3F10FB}"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5D00-5063-48D8-AE23-28DB6A3F10FB}" type="slidenum">
              <a:rPr lang="sv-SE" smtClean="0"/>
              <a:pPr/>
              <a:t>‹#›</a:t>
            </a:fld>
            <a:endParaRPr lang="sv-SE"/>
          </a:p>
        </p:txBody>
      </p:sp>
      <p:grpSp>
        <p:nvGrpSpPr>
          <p:cNvPr id="7" name="Grupp 6"/>
          <p:cNvGrpSpPr/>
          <p:nvPr/>
        </p:nvGrpSpPr>
        <p:grpSpPr>
          <a:xfrm>
            <a:off x="-1044624" y="4797152"/>
            <a:ext cx="10774776" cy="2544597"/>
            <a:chOff x="-1044624" y="3140968"/>
            <a:chExt cx="10774776" cy="2544597"/>
          </a:xfrm>
        </p:grpSpPr>
        <p:pic>
          <p:nvPicPr>
            <p:cNvPr id="8" name="Picture 3" descr="Sisu_4f"/>
            <p:cNvPicPr>
              <a:picLocks noChangeAspect="1" noChangeArrowheads="1"/>
            </p:cNvPicPr>
            <p:nvPr/>
          </p:nvPicPr>
          <p:blipFill>
            <a:blip r:embed="rId13" cstate="print"/>
            <a:srcRect/>
            <a:stretch>
              <a:fillRect/>
            </a:stretch>
          </p:blipFill>
          <p:spPr bwMode="auto">
            <a:xfrm>
              <a:off x="1763688" y="4653136"/>
              <a:ext cx="940549" cy="482200"/>
            </a:xfrm>
            <a:prstGeom prst="rect">
              <a:avLst/>
            </a:prstGeom>
            <a:noFill/>
            <a:ln w="9525">
              <a:noFill/>
              <a:miter lim="800000"/>
              <a:headEnd/>
              <a:tailEnd/>
            </a:ln>
          </p:spPr>
        </p:pic>
        <p:grpSp>
          <p:nvGrpSpPr>
            <p:cNvPr id="9" name="Grupp 6"/>
            <p:cNvGrpSpPr/>
            <p:nvPr/>
          </p:nvGrpSpPr>
          <p:grpSpPr>
            <a:xfrm>
              <a:off x="-1044624" y="3140968"/>
              <a:ext cx="10774776" cy="2544597"/>
              <a:chOff x="-984931" y="4771746"/>
              <a:chExt cx="10774776" cy="2544597"/>
            </a:xfrm>
          </p:grpSpPr>
          <p:pic>
            <p:nvPicPr>
              <p:cNvPr id="10" name="Picture 2" descr="logo"/>
              <p:cNvPicPr>
                <a:picLocks noChangeAspect="1" noChangeArrowheads="1"/>
              </p:cNvPicPr>
              <p:nvPr/>
            </p:nvPicPr>
            <p:blipFill>
              <a:blip r:embed="rId14" cstate="print"/>
              <a:srcRect/>
              <a:stretch>
                <a:fillRect/>
              </a:stretch>
            </p:blipFill>
            <p:spPr bwMode="auto">
              <a:xfrm>
                <a:off x="96602" y="6273990"/>
                <a:ext cx="1663330" cy="481163"/>
              </a:xfrm>
              <a:prstGeom prst="rect">
                <a:avLst/>
              </a:prstGeom>
              <a:noFill/>
              <a:ln w="9525">
                <a:noFill/>
                <a:miter lim="800000"/>
                <a:headEnd/>
                <a:tailEnd/>
              </a:ln>
            </p:spPr>
          </p:pic>
          <p:pic>
            <p:nvPicPr>
              <p:cNvPr id="11" name="Picture 3"/>
              <p:cNvPicPr>
                <a:picLocks noChangeAspect="1"/>
              </p:cNvPicPr>
              <p:nvPr/>
            </p:nvPicPr>
            <p:blipFill>
              <a:blip r:embed="rId15" cstate="print"/>
              <a:stretch>
                <a:fillRect/>
              </a:stretch>
            </p:blipFill>
            <p:spPr>
              <a:xfrm rot="11975488" flipV="1">
                <a:off x="-984931" y="4771746"/>
                <a:ext cx="10774776" cy="2544597"/>
              </a:xfrm>
              <a:prstGeom prst="rect">
                <a:avLst/>
              </a:prstGeom>
            </p:spPr>
          </p:pic>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D70296-DE67-4A9E-871E-927E982E9464}" type="datetimeFigureOut">
              <a:rPr lang="sv-SE" smtClean="0"/>
              <a:pPr/>
              <a:t>2016-05-27</a:t>
            </a:fld>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1E5D00-5063-48D8-AE23-28DB6A3F10FB}" type="slidenum">
              <a:rPr lang="sv-SE" smtClean="0"/>
              <a:pPr/>
              <a:t>‹#›</a:t>
            </a:fld>
            <a:endParaRPr lang="sv-SE"/>
          </a:p>
        </p:txBody>
      </p:sp>
    </p:spTree>
    <p:extLst>
      <p:ext uri="{BB962C8B-B14F-4D97-AF65-F5344CB8AC3E}">
        <p14:creationId xmlns:p14="http://schemas.microsoft.com/office/powerpoint/2010/main" val="647409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9"/>
          <p:cNvSpPr txBox="1">
            <a:spLocks/>
          </p:cNvSpPr>
          <p:nvPr/>
        </p:nvSpPr>
        <p:spPr>
          <a:xfrm>
            <a:off x="503040" y="7434064"/>
            <a:ext cx="2736304" cy="136815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v-SE" smtClean="0">
                <a:solidFill>
                  <a:schemeClr val="bg1"/>
                </a:solidFill>
                <a:latin typeface="Avenir LT 35 Light" panose="020B0303020000020003" pitchFamily="34" charset="0"/>
              </a:rPr>
              <a:t>Mellanstadiet</a:t>
            </a:r>
            <a:endParaRPr lang="sv-SE" dirty="0">
              <a:solidFill>
                <a:schemeClr val="bg1"/>
              </a:solidFill>
              <a:latin typeface="Avenir LT 35 Light" panose="020B0303020000020003" pitchFamily="34" charset="0"/>
            </a:endParaRPr>
          </a:p>
        </p:txBody>
      </p:sp>
      <p:sp>
        <p:nvSpPr>
          <p:cNvPr id="9" name="Rektangel 8"/>
          <p:cNvSpPr/>
          <p:nvPr/>
        </p:nvSpPr>
        <p:spPr>
          <a:xfrm>
            <a:off x="0" y="0"/>
            <a:ext cx="9144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772816"/>
            <a:ext cx="6048672" cy="2635586"/>
          </a:xfrm>
          <a:prstGeom prst="rect">
            <a:avLst/>
          </a:prstGeom>
        </p:spPr>
      </p:pic>
      <p:sp>
        <p:nvSpPr>
          <p:cNvPr id="15" name="Rubrik 9"/>
          <p:cNvSpPr txBox="1">
            <a:spLocks/>
          </p:cNvSpPr>
          <p:nvPr/>
        </p:nvSpPr>
        <p:spPr>
          <a:xfrm>
            <a:off x="3203848" y="4725144"/>
            <a:ext cx="2736304" cy="136815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sv-SE" sz="3300" dirty="0" smtClean="0">
                <a:solidFill>
                  <a:schemeClr val="bg1"/>
                </a:solidFill>
                <a:latin typeface="Avenir LT 35 Light" panose="020B0303020000020003" pitchFamily="34" charset="0"/>
              </a:rPr>
              <a:t>Högstadiet</a:t>
            </a:r>
            <a:endParaRPr lang="sv-SE" sz="3300" dirty="0">
              <a:solidFill>
                <a:schemeClr val="bg1"/>
              </a:solidFill>
              <a:latin typeface="Avenir LT 35 Light" panose="020B0303020000020003" pitchFamily="34" charset="0"/>
            </a:endParaRPr>
          </a:p>
        </p:txBody>
      </p:sp>
    </p:spTree>
    <p:extLst>
      <p:ext uri="{BB962C8B-B14F-4D97-AF65-F5344CB8AC3E}">
        <p14:creationId xmlns:p14="http://schemas.microsoft.com/office/powerpoint/2010/main" val="361864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ATP</a:t>
            </a:r>
            <a:endParaRPr lang="sv-SE" sz="3200" dirty="0">
              <a:solidFill>
                <a:schemeClr val="accent2"/>
              </a:solidFill>
              <a:latin typeface="Avenir LT 65 Medium" panose="020B0603020000020003" pitchFamily="34" charset="0"/>
            </a:endParaRPr>
          </a:p>
        </p:txBody>
      </p:sp>
      <p:sp>
        <p:nvSpPr>
          <p:cNvPr id="5" name="textruta 4"/>
          <p:cNvSpPr txBox="1"/>
          <p:nvPr/>
        </p:nvSpPr>
        <p:spPr>
          <a:xfrm>
            <a:off x="4335688" y="2839095"/>
            <a:ext cx="473206" cy="584775"/>
          </a:xfrm>
          <a:prstGeom prst="rect">
            <a:avLst/>
          </a:prstGeom>
          <a:noFill/>
        </p:spPr>
        <p:txBody>
          <a:bodyPr wrap="none" rtlCol="0">
            <a:spAutoFit/>
          </a:bodyPr>
          <a:lstStyle/>
          <a:p>
            <a:r>
              <a:rPr lang="sv-SE" sz="3200" dirty="0" smtClean="0">
                <a:solidFill>
                  <a:schemeClr val="accent2"/>
                </a:solidFill>
                <a:latin typeface="Avenir LT 35 Light" panose="020B0303020000020003" pitchFamily="34" charset="0"/>
              </a:rPr>
              <a:t>&amp;</a:t>
            </a:r>
            <a:endParaRPr lang="sv-SE" sz="3200" dirty="0">
              <a:solidFill>
                <a:schemeClr val="accent2"/>
              </a:solidFill>
              <a:latin typeface="Avenir LT 35 Light" panose="020B0303020000020003" pitchFamily="34" charset="0"/>
            </a:endParaRPr>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4077072"/>
            <a:ext cx="2806382" cy="2104996"/>
          </a:xfrm>
          <a:prstGeom prst="rect">
            <a:avLst/>
          </a:prstGeom>
        </p:spPr>
      </p:pic>
      <p:sp>
        <p:nvSpPr>
          <p:cNvPr id="6" name="Rektangel med rundade hörn 5"/>
          <p:cNvSpPr/>
          <p:nvPr/>
        </p:nvSpPr>
        <p:spPr>
          <a:xfrm>
            <a:off x="2173952" y="2721228"/>
            <a:ext cx="1728192"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400" dirty="0" smtClean="0">
                <a:latin typeface="Avenir LT 35 Light" panose="020B0303020000020003" pitchFamily="34" charset="0"/>
              </a:rPr>
              <a:t>Anaeroba processer = icke syreberoende</a:t>
            </a:r>
            <a:endParaRPr lang="sv-SE" sz="1400" dirty="0">
              <a:latin typeface="Avenir LT 35 Light" panose="020B0303020000020003" pitchFamily="34" charset="0"/>
            </a:endParaRPr>
          </a:p>
        </p:txBody>
      </p:sp>
      <p:sp>
        <p:nvSpPr>
          <p:cNvPr id="7" name="Rektangel med rundade hörn 6"/>
          <p:cNvSpPr/>
          <p:nvPr/>
        </p:nvSpPr>
        <p:spPr>
          <a:xfrm>
            <a:off x="5414312" y="2685543"/>
            <a:ext cx="1728192" cy="10081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1400" dirty="0" smtClean="0">
                <a:latin typeface="Avenir LT 35 Light" panose="020B0303020000020003" pitchFamily="34" charset="0"/>
              </a:rPr>
              <a:t>Aeroba processer = syreberoende</a:t>
            </a:r>
            <a:endParaRPr lang="sv-SE" sz="1400" dirty="0">
              <a:latin typeface="Avenir LT 35 Light" panose="020B0303020000020003" pitchFamily="34" charset="0"/>
            </a:endParaRPr>
          </a:p>
        </p:txBody>
      </p:sp>
      <p:sp>
        <p:nvSpPr>
          <p:cNvPr id="8" name="Rektangel 7"/>
          <p:cNvSpPr/>
          <p:nvPr/>
        </p:nvSpPr>
        <p:spPr>
          <a:xfrm>
            <a:off x="3808352" y="1694553"/>
            <a:ext cx="1605960" cy="707886"/>
          </a:xfrm>
          <a:prstGeom prst="rect">
            <a:avLst/>
          </a:prstGeom>
        </p:spPr>
        <p:txBody>
          <a:bodyPr wrap="square">
            <a:spAutoFit/>
          </a:bodyPr>
          <a:lstStyle/>
          <a:p>
            <a:pPr algn="ctr"/>
            <a:r>
              <a:rPr lang="sv-SE" sz="2000" dirty="0" smtClean="0">
                <a:solidFill>
                  <a:schemeClr val="accent2"/>
                </a:solidFill>
                <a:latin typeface="Avenir LT 35 Light" panose="020B0303020000020003" pitchFamily="34" charset="0"/>
              </a:rPr>
              <a:t>Återbildning sker genom</a:t>
            </a:r>
            <a:endParaRPr lang="sv-SE" sz="2000" dirty="0">
              <a:solidFill>
                <a:schemeClr val="accent2"/>
              </a:solidFill>
              <a:latin typeface="Avenir LT 35 Light" panose="020B0303020000020003" pitchFamily="34" charset="0"/>
            </a:endParaRPr>
          </a:p>
        </p:txBody>
      </p:sp>
      <p:cxnSp>
        <p:nvCxnSpPr>
          <p:cNvPr id="15" name="Rak pil 14"/>
          <p:cNvCxnSpPr/>
          <p:nvPr/>
        </p:nvCxnSpPr>
        <p:spPr>
          <a:xfrm>
            <a:off x="5922304" y="1981083"/>
            <a:ext cx="9144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Rak pil 16"/>
          <p:cNvCxnSpPr/>
          <p:nvPr/>
        </p:nvCxnSpPr>
        <p:spPr>
          <a:xfrm flipH="1">
            <a:off x="2523767" y="1951179"/>
            <a:ext cx="983852" cy="944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ak pil 19"/>
          <p:cNvCxnSpPr/>
          <p:nvPr/>
        </p:nvCxnSpPr>
        <p:spPr>
          <a:xfrm flipH="1">
            <a:off x="1539915" y="3604651"/>
            <a:ext cx="983852" cy="944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Rak pil 20"/>
          <p:cNvCxnSpPr/>
          <p:nvPr/>
        </p:nvCxnSpPr>
        <p:spPr>
          <a:xfrm>
            <a:off x="6836704" y="3571035"/>
            <a:ext cx="914400" cy="914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5772" y="4663248"/>
            <a:ext cx="2316264" cy="1389758"/>
          </a:xfrm>
          <a:prstGeom prst="rect">
            <a:avLst/>
          </a:prstGeom>
        </p:spPr>
      </p:pic>
    </p:spTree>
    <p:extLst>
      <p:ext uri="{BB962C8B-B14F-4D97-AF65-F5344CB8AC3E}">
        <p14:creationId xmlns:p14="http://schemas.microsoft.com/office/powerpoint/2010/main" val="3197282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TEE = Människans totala energiförbrukning</a:t>
            </a:r>
            <a:endParaRPr lang="sv-SE" sz="3200"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66" y="1763560"/>
            <a:ext cx="2736304" cy="2269534"/>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3117" y="2949532"/>
            <a:ext cx="2954206" cy="2008546"/>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1850312"/>
            <a:ext cx="2481420" cy="2451582"/>
          </a:xfrm>
          <a:prstGeom prst="rect">
            <a:avLst/>
          </a:prstGeom>
        </p:spPr>
      </p:pic>
      <p:pic>
        <p:nvPicPr>
          <p:cNvPr id="10" name="Bildobjekt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103" y="4725144"/>
            <a:ext cx="3030800" cy="1880650"/>
          </a:xfrm>
          <a:prstGeom prst="rect">
            <a:avLst/>
          </a:prstGeom>
        </p:spPr>
      </p:pic>
      <p:sp>
        <p:nvSpPr>
          <p:cNvPr id="11" name="Rektangel 10"/>
          <p:cNvSpPr/>
          <p:nvPr/>
        </p:nvSpPr>
        <p:spPr>
          <a:xfrm>
            <a:off x="1570796" y="4565424"/>
            <a:ext cx="599844" cy="369332"/>
          </a:xfrm>
          <a:prstGeom prst="rect">
            <a:avLst/>
          </a:prstGeom>
        </p:spPr>
        <p:txBody>
          <a:bodyPr wrap="none">
            <a:spAutoFit/>
          </a:bodyPr>
          <a:lstStyle/>
          <a:p>
            <a:r>
              <a:rPr lang="sv-SE" dirty="0" smtClean="0">
                <a:solidFill>
                  <a:schemeClr val="accent2"/>
                </a:solidFill>
                <a:latin typeface="Avenir LT 65 Medium" panose="020B0603020000020003" pitchFamily="34" charset="0"/>
              </a:rPr>
              <a:t>Kön</a:t>
            </a:r>
            <a:endParaRPr lang="sv-SE" dirty="0"/>
          </a:p>
        </p:txBody>
      </p:sp>
      <p:sp>
        <p:nvSpPr>
          <p:cNvPr id="12" name="Rektangel 11"/>
          <p:cNvSpPr/>
          <p:nvPr/>
        </p:nvSpPr>
        <p:spPr>
          <a:xfrm>
            <a:off x="4181870" y="2713661"/>
            <a:ext cx="1175322" cy="369332"/>
          </a:xfrm>
          <a:prstGeom prst="rect">
            <a:avLst/>
          </a:prstGeom>
        </p:spPr>
        <p:txBody>
          <a:bodyPr wrap="none">
            <a:spAutoFit/>
          </a:bodyPr>
          <a:lstStyle/>
          <a:p>
            <a:r>
              <a:rPr lang="sv-SE" dirty="0" smtClean="0">
                <a:solidFill>
                  <a:schemeClr val="accent2"/>
                </a:solidFill>
                <a:latin typeface="Avenir LT 65 Medium" panose="020B0603020000020003" pitchFamily="34" charset="0"/>
              </a:rPr>
              <a:t>Intensitet</a:t>
            </a:r>
            <a:endParaRPr lang="sv-SE" dirty="0"/>
          </a:p>
        </p:txBody>
      </p:sp>
      <p:sp>
        <p:nvSpPr>
          <p:cNvPr id="13" name="Rektangel 12"/>
          <p:cNvSpPr/>
          <p:nvPr/>
        </p:nvSpPr>
        <p:spPr>
          <a:xfrm>
            <a:off x="6144847" y="1678538"/>
            <a:ext cx="2649123" cy="369332"/>
          </a:xfrm>
          <a:prstGeom prst="rect">
            <a:avLst/>
          </a:prstGeom>
        </p:spPr>
        <p:txBody>
          <a:bodyPr wrap="none">
            <a:spAutoFit/>
          </a:bodyPr>
          <a:lstStyle/>
          <a:p>
            <a:r>
              <a:rPr lang="sv-SE" dirty="0" smtClean="0">
                <a:solidFill>
                  <a:schemeClr val="accent2"/>
                </a:solidFill>
                <a:latin typeface="Avenir LT 65 Medium" panose="020B0603020000020003" pitchFamily="34" charset="0"/>
              </a:rPr>
              <a:t>Kroppssammansättning</a:t>
            </a:r>
            <a:endParaRPr lang="sv-SE" dirty="0"/>
          </a:p>
        </p:txBody>
      </p:sp>
      <p:sp>
        <p:nvSpPr>
          <p:cNvPr id="14" name="Rektangel 13"/>
          <p:cNvSpPr/>
          <p:nvPr/>
        </p:nvSpPr>
        <p:spPr>
          <a:xfrm>
            <a:off x="6848281" y="4558789"/>
            <a:ext cx="1077539" cy="369332"/>
          </a:xfrm>
          <a:prstGeom prst="rect">
            <a:avLst/>
          </a:prstGeom>
        </p:spPr>
        <p:txBody>
          <a:bodyPr wrap="none">
            <a:spAutoFit/>
          </a:bodyPr>
          <a:lstStyle/>
          <a:p>
            <a:r>
              <a:rPr lang="sv-SE" dirty="0" smtClean="0">
                <a:solidFill>
                  <a:schemeClr val="accent2"/>
                </a:solidFill>
                <a:latin typeface="Avenir LT 65 Medium" panose="020B0603020000020003" pitchFamily="34" charset="0"/>
              </a:rPr>
              <a:t>Aktivitet</a:t>
            </a:r>
            <a:endParaRPr lang="sv-SE" dirty="0"/>
          </a:p>
        </p:txBody>
      </p:sp>
      <p:sp>
        <p:nvSpPr>
          <p:cNvPr id="15" name="Rektangel 14"/>
          <p:cNvSpPr/>
          <p:nvPr/>
        </p:nvSpPr>
        <p:spPr>
          <a:xfrm>
            <a:off x="1619672" y="1678538"/>
            <a:ext cx="756938" cy="369332"/>
          </a:xfrm>
          <a:prstGeom prst="rect">
            <a:avLst/>
          </a:prstGeom>
        </p:spPr>
        <p:txBody>
          <a:bodyPr wrap="none">
            <a:spAutoFit/>
          </a:bodyPr>
          <a:lstStyle/>
          <a:p>
            <a:r>
              <a:rPr lang="sv-SE" dirty="0" smtClean="0">
                <a:solidFill>
                  <a:schemeClr val="accent2"/>
                </a:solidFill>
                <a:latin typeface="Avenir LT 65 Medium" panose="020B0603020000020003" pitchFamily="34" charset="0"/>
              </a:rPr>
              <a:t>Ålder</a:t>
            </a:r>
            <a:endParaRPr lang="sv-SE" dirty="0"/>
          </a:p>
        </p:txBody>
      </p:sp>
      <p:pic>
        <p:nvPicPr>
          <p:cNvPr id="16" name="Bildobjekt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4864" y="4977114"/>
            <a:ext cx="2029088" cy="1658890"/>
          </a:xfrm>
          <a:prstGeom prst="rect">
            <a:avLst/>
          </a:prstGeom>
        </p:spPr>
      </p:pic>
    </p:spTree>
    <p:extLst>
      <p:ext uri="{BB962C8B-B14F-4D97-AF65-F5344CB8AC3E}">
        <p14:creationId xmlns:p14="http://schemas.microsoft.com/office/powerpoint/2010/main" val="2613923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11" t="14654" r="35212" b="6182"/>
          <a:stretch/>
        </p:blipFill>
        <p:spPr bwMode="auto">
          <a:xfrm>
            <a:off x="2873715" y="1556792"/>
            <a:ext cx="3396569"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ea typeface="Palatino Linotype" panose="02040502050505030304" pitchFamily="18" charset="0"/>
                <a:cs typeface="Palatino Linotype" panose="02040502050505030304" pitchFamily="18" charset="0"/>
              </a:rPr>
              <a:t>Energibalans</a:t>
            </a:r>
            <a:endParaRPr lang="sv-SE" sz="3200" dirty="0"/>
          </a:p>
        </p:txBody>
      </p:sp>
      <p:sp>
        <p:nvSpPr>
          <p:cNvPr id="10" name="Underrubrik 2"/>
          <p:cNvSpPr>
            <a:spLocks noGrp="1"/>
          </p:cNvSpPr>
          <p:nvPr>
            <p:ph type="subTitle" idx="4294967295"/>
          </p:nvPr>
        </p:nvSpPr>
        <p:spPr>
          <a:xfrm>
            <a:off x="936625" y="5084763"/>
            <a:ext cx="8207375" cy="2157412"/>
          </a:xfrm>
        </p:spPr>
        <p:txBody>
          <a:bodyPr rtlCol="0">
            <a:normAutofit/>
          </a:bodyPr>
          <a:lstStyle/>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Ät regelbundet. Frukost, lunch och middag samt mellanmål.</a:t>
            </a:r>
          </a:p>
          <a:p>
            <a:pPr marL="342900" indent="-342900" algn="l" eaLnBrk="1" fontAlgn="auto" hangingPunct="1">
              <a:lnSpc>
                <a:spcPct val="120000"/>
              </a:lnSpc>
              <a:spcAft>
                <a:spcPts val="0"/>
              </a:spcAft>
              <a:buFont typeface="Arial" panose="020B0604020202020204" pitchFamily="34" charset="0"/>
              <a:buChar char="•"/>
              <a:defRPr/>
            </a:pPr>
            <a:r>
              <a:rPr lang="sv-SE" sz="2100" dirty="0" smtClean="0">
                <a:latin typeface="Avenir LT 35 Light" panose="020B0303020000020003" pitchFamily="34" charset="0"/>
                <a:cs typeface="Times" pitchFamily="18" charset="0"/>
              </a:rPr>
              <a:t>Ökad fysisk aktivitet = mer mat.</a:t>
            </a:r>
          </a:p>
        </p:txBody>
      </p:sp>
    </p:spTree>
    <p:extLst>
      <p:ext uri="{BB962C8B-B14F-4D97-AF65-F5344CB8AC3E}">
        <p14:creationId xmlns:p14="http://schemas.microsoft.com/office/powerpoint/2010/main" val="5774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808" y="1124744"/>
            <a:ext cx="3456384" cy="5091160"/>
          </a:xfrm>
          <a:prstGeom prst="rect">
            <a:avLst/>
          </a:prstGeom>
        </p:spPr>
      </p:pic>
      <p:sp>
        <p:nvSpPr>
          <p:cNvPr id="4" name="Rubrik 3"/>
          <p:cNvSpPr>
            <a:spLocks noGrp="1"/>
          </p:cNvSpPr>
          <p:nvPr>
            <p:ph type="title"/>
          </p:nvPr>
        </p:nvSpPr>
        <p:spPr/>
        <p:txBody>
          <a:bodyPr/>
          <a:lstStyle/>
          <a:p>
            <a:pPr algn="ctr"/>
            <a:r>
              <a:rPr lang="sv-SE" sz="3200" dirty="0">
                <a:solidFill>
                  <a:schemeClr val="accent2"/>
                </a:solidFill>
                <a:latin typeface="Avenir LT 65 Medium" panose="020B0603020000020003" pitchFamily="34" charset="0"/>
              </a:rPr>
              <a:t>Vi är vad vi äter!</a:t>
            </a:r>
            <a:r>
              <a:rPr lang="sv-SE" sz="3600" dirty="0"/>
              <a:t/>
            </a:r>
            <a:br>
              <a:rPr lang="sv-SE" sz="3600" dirty="0"/>
            </a:br>
            <a:endParaRPr lang="sv-SE" dirty="0"/>
          </a:p>
        </p:txBody>
      </p:sp>
    </p:spTree>
    <p:extLst>
      <p:ext uri="{BB962C8B-B14F-4D97-AF65-F5344CB8AC3E}">
        <p14:creationId xmlns:p14="http://schemas.microsoft.com/office/powerpoint/2010/main" val="178558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Rak pil 9"/>
          <p:cNvCxnSpPr/>
          <p:nvPr/>
        </p:nvCxnSpPr>
        <p:spPr>
          <a:xfrm flipH="1">
            <a:off x="1556627" y="2312633"/>
            <a:ext cx="205500" cy="220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ak pil 11"/>
          <p:cNvCxnSpPr/>
          <p:nvPr/>
        </p:nvCxnSpPr>
        <p:spPr>
          <a:xfrm flipH="1">
            <a:off x="3923915" y="2469055"/>
            <a:ext cx="32403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ak pil 13"/>
          <p:cNvCxnSpPr/>
          <p:nvPr/>
        </p:nvCxnSpPr>
        <p:spPr>
          <a:xfrm>
            <a:off x="4646170" y="2456201"/>
            <a:ext cx="31800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a:xfrm>
            <a:off x="6684704" y="2461990"/>
            <a:ext cx="0" cy="37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3565751" y="2877396"/>
            <a:ext cx="1944216" cy="300082"/>
          </a:xfrm>
          <a:prstGeom prst="rect">
            <a:avLst/>
          </a:prstGeom>
          <a:noFill/>
        </p:spPr>
        <p:txBody>
          <a:bodyPr wrap="square" rtlCol="0">
            <a:spAutoFit/>
          </a:bodyPr>
          <a:lstStyle/>
          <a:p>
            <a:r>
              <a:rPr lang="sv-SE" sz="1350" dirty="0"/>
              <a:t>Mättat              </a:t>
            </a:r>
            <a:r>
              <a:rPr lang="sv-SE" sz="1350" b="1" dirty="0"/>
              <a:t>Omättat</a:t>
            </a:r>
          </a:p>
        </p:txBody>
      </p:sp>
      <p:cxnSp>
        <p:nvCxnSpPr>
          <p:cNvPr id="21" name="Rak pil 20"/>
          <p:cNvCxnSpPr/>
          <p:nvPr/>
        </p:nvCxnSpPr>
        <p:spPr>
          <a:xfrm flipH="1">
            <a:off x="4707116" y="3192778"/>
            <a:ext cx="161679" cy="48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ruta 21"/>
          <p:cNvSpPr txBox="1"/>
          <p:nvPr/>
        </p:nvSpPr>
        <p:spPr>
          <a:xfrm>
            <a:off x="3835409" y="3675487"/>
            <a:ext cx="2517717" cy="300082"/>
          </a:xfrm>
          <a:prstGeom prst="rect">
            <a:avLst/>
          </a:prstGeom>
          <a:noFill/>
        </p:spPr>
        <p:txBody>
          <a:bodyPr wrap="square" rtlCol="0">
            <a:spAutoFit/>
          </a:bodyPr>
          <a:lstStyle/>
          <a:p>
            <a:r>
              <a:rPr lang="sv-SE" sz="1350" dirty="0"/>
              <a:t>Enkelomättade     Fleromättat</a:t>
            </a:r>
          </a:p>
        </p:txBody>
      </p:sp>
      <p:cxnSp>
        <p:nvCxnSpPr>
          <p:cNvPr id="24" name="Rak pil 23"/>
          <p:cNvCxnSpPr/>
          <p:nvPr/>
        </p:nvCxnSpPr>
        <p:spPr>
          <a:xfrm>
            <a:off x="5236709" y="3169026"/>
            <a:ext cx="331584" cy="490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flipH="1">
            <a:off x="5097110" y="3910238"/>
            <a:ext cx="321051" cy="37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4221868" y="4313149"/>
            <a:ext cx="2861041" cy="507831"/>
          </a:xfrm>
          <a:prstGeom prst="rect">
            <a:avLst/>
          </a:prstGeom>
          <a:noFill/>
        </p:spPr>
        <p:txBody>
          <a:bodyPr wrap="square" rtlCol="0">
            <a:spAutoFit/>
          </a:bodyPr>
          <a:lstStyle/>
          <a:p>
            <a:r>
              <a:rPr lang="sv-SE" sz="1350" dirty="0"/>
              <a:t>          Omega 6           Omega 3       	</a:t>
            </a:r>
          </a:p>
        </p:txBody>
      </p:sp>
      <p:cxnSp>
        <p:nvCxnSpPr>
          <p:cNvPr id="29" name="Rak pil 28"/>
          <p:cNvCxnSpPr/>
          <p:nvPr/>
        </p:nvCxnSpPr>
        <p:spPr>
          <a:xfrm>
            <a:off x="5846958" y="3911726"/>
            <a:ext cx="245347" cy="37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6206303" y="2809600"/>
            <a:ext cx="1276652" cy="300082"/>
          </a:xfrm>
          <a:prstGeom prst="rect">
            <a:avLst/>
          </a:prstGeom>
          <a:noFill/>
        </p:spPr>
        <p:txBody>
          <a:bodyPr wrap="square" rtlCol="0">
            <a:spAutoFit/>
          </a:bodyPr>
          <a:lstStyle/>
          <a:p>
            <a:r>
              <a:rPr lang="sv-SE" sz="1350" b="1" dirty="0"/>
              <a:t>Aminosyror</a:t>
            </a:r>
          </a:p>
        </p:txBody>
      </p:sp>
      <p:cxnSp>
        <p:nvCxnSpPr>
          <p:cNvPr id="31" name="Rak pil 30"/>
          <p:cNvCxnSpPr/>
          <p:nvPr/>
        </p:nvCxnSpPr>
        <p:spPr>
          <a:xfrm flipH="1">
            <a:off x="6345278" y="3079336"/>
            <a:ext cx="180231" cy="257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a:off x="6992743" y="3106847"/>
            <a:ext cx="141238" cy="24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5652389" y="3332257"/>
            <a:ext cx="2348612" cy="300082"/>
          </a:xfrm>
          <a:prstGeom prst="rect">
            <a:avLst/>
          </a:prstGeom>
          <a:noFill/>
        </p:spPr>
        <p:txBody>
          <a:bodyPr wrap="square" rtlCol="0">
            <a:spAutoFit/>
          </a:bodyPr>
          <a:lstStyle/>
          <a:p>
            <a:r>
              <a:rPr lang="sv-SE" sz="1350" b="1" dirty="0"/>
              <a:t>Essentiella</a:t>
            </a:r>
            <a:r>
              <a:rPr lang="sv-SE" sz="1350" dirty="0"/>
              <a:t>   </a:t>
            </a:r>
            <a:r>
              <a:rPr lang="sv-SE" sz="1350" dirty="0" smtClean="0"/>
              <a:t>      Icke </a:t>
            </a:r>
            <a:r>
              <a:rPr lang="sv-SE" sz="1350" dirty="0"/>
              <a:t>essentiella</a:t>
            </a:r>
          </a:p>
        </p:txBody>
      </p:sp>
      <p:cxnSp>
        <p:nvCxnSpPr>
          <p:cNvPr id="37" name="Rak pil 36"/>
          <p:cNvCxnSpPr/>
          <p:nvPr/>
        </p:nvCxnSpPr>
        <p:spPr>
          <a:xfrm>
            <a:off x="3861517" y="3141241"/>
            <a:ext cx="10289" cy="359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2898217" y="3461169"/>
            <a:ext cx="2517717" cy="300082"/>
          </a:xfrm>
          <a:prstGeom prst="rect">
            <a:avLst/>
          </a:prstGeom>
          <a:noFill/>
        </p:spPr>
        <p:txBody>
          <a:bodyPr wrap="square" rtlCol="0">
            <a:spAutoFit/>
          </a:bodyPr>
          <a:lstStyle/>
          <a:p>
            <a:r>
              <a:rPr lang="sv-SE" sz="1350" dirty="0"/>
              <a:t>          </a:t>
            </a:r>
            <a:r>
              <a:rPr lang="sv-SE" sz="1200" dirty="0"/>
              <a:t>SCT MCT LCT</a:t>
            </a:r>
          </a:p>
        </p:txBody>
      </p:sp>
      <p:cxnSp>
        <p:nvCxnSpPr>
          <p:cNvPr id="40" name="Rak pil 39"/>
          <p:cNvCxnSpPr/>
          <p:nvPr/>
        </p:nvCxnSpPr>
        <p:spPr>
          <a:xfrm flipH="1">
            <a:off x="1724233" y="2836105"/>
            <a:ext cx="595443" cy="857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a:off x="2449071" y="2333387"/>
            <a:ext cx="116440" cy="234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1049104" y="2554225"/>
            <a:ext cx="3263246" cy="300082"/>
          </a:xfrm>
          <a:prstGeom prst="rect">
            <a:avLst/>
          </a:prstGeom>
          <a:noFill/>
        </p:spPr>
        <p:txBody>
          <a:bodyPr wrap="square" rtlCol="0">
            <a:spAutoFit/>
          </a:bodyPr>
          <a:lstStyle/>
          <a:p>
            <a:r>
              <a:rPr lang="sv-SE" sz="1350" dirty="0"/>
              <a:t> Sockerarter       </a:t>
            </a:r>
            <a:r>
              <a:rPr lang="sv-SE" sz="1350" b="1" dirty="0"/>
              <a:t>Stärkelse</a:t>
            </a:r>
            <a:endParaRPr lang="sv-SE" sz="1350" dirty="0"/>
          </a:p>
        </p:txBody>
      </p:sp>
      <p:sp>
        <p:nvSpPr>
          <p:cNvPr id="50" name="textruta 49"/>
          <p:cNvSpPr txBox="1"/>
          <p:nvPr/>
        </p:nvSpPr>
        <p:spPr>
          <a:xfrm>
            <a:off x="1395514" y="3679639"/>
            <a:ext cx="977387" cy="300082"/>
          </a:xfrm>
          <a:prstGeom prst="rect">
            <a:avLst/>
          </a:prstGeom>
          <a:noFill/>
        </p:spPr>
        <p:txBody>
          <a:bodyPr wrap="square" rtlCol="0">
            <a:spAutoFit/>
          </a:bodyPr>
          <a:lstStyle/>
          <a:p>
            <a:r>
              <a:rPr lang="sv-SE" sz="1350" dirty="0"/>
              <a:t>Kostfibrer</a:t>
            </a:r>
          </a:p>
        </p:txBody>
      </p:sp>
      <p:cxnSp>
        <p:nvCxnSpPr>
          <p:cNvPr id="54" name="Rak pil 53"/>
          <p:cNvCxnSpPr/>
          <p:nvPr/>
        </p:nvCxnSpPr>
        <p:spPr>
          <a:xfrm flipH="1">
            <a:off x="1187624" y="2852936"/>
            <a:ext cx="127550" cy="177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ruta 55"/>
          <p:cNvSpPr txBox="1"/>
          <p:nvPr/>
        </p:nvSpPr>
        <p:spPr>
          <a:xfrm>
            <a:off x="957583" y="3067743"/>
            <a:ext cx="1224832" cy="276999"/>
          </a:xfrm>
          <a:prstGeom prst="rect">
            <a:avLst/>
          </a:prstGeom>
          <a:noFill/>
        </p:spPr>
        <p:txBody>
          <a:bodyPr wrap="square" rtlCol="0">
            <a:spAutoFit/>
          </a:bodyPr>
          <a:lstStyle/>
          <a:p>
            <a:r>
              <a:rPr lang="sv-SE" sz="1200" dirty="0"/>
              <a:t>Fruktos  Glukos</a:t>
            </a:r>
            <a:endParaRPr lang="sv-SE" sz="1200" b="1" dirty="0"/>
          </a:p>
        </p:txBody>
      </p:sp>
      <p:cxnSp>
        <p:nvCxnSpPr>
          <p:cNvPr id="58" name="Rak pil 57"/>
          <p:cNvCxnSpPr/>
          <p:nvPr/>
        </p:nvCxnSpPr>
        <p:spPr>
          <a:xfrm flipH="1">
            <a:off x="1412937" y="3946388"/>
            <a:ext cx="208955" cy="308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ruta 58"/>
          <p:cNvSpPr txBox="1"/>
          <p:nvPr/>
        </p:nvSpPr>
        <p:spPr>
          <a:xfrm>
            <a:off x="843471" y="4269469"/>
            <a:ext cx="2991938" cy="276999"/>
          </a:xfrm>
          <a:prstGeom prst="rect">
            <a:avLst/>
          </a:prstGeom>
          <a:noFill/>
        </p:spPr>
        <p:txBody>
          <a:bodyPr wrap="square" rtlCol="0">
            <a:spAutoFit/>
          </a:bodyPr>
          <a:lstStyle/>
          <a:p>
            <a:r>
              <a:rPr lang="sv-SE" sz="1200" dirty="0" err="1"/>
              <a:t>Fermenterbara</a:t>
            </a:r>
            <a:r>
              <a:rPr lang="sv-SE" sz="1200" dirty="0"/>
              <a:t>   </a:t>
            </a:r>
            <a:r>
              <a:rPr lang="sv-SE" sz="1200" dirty="0"/>
              <a:t> </a:t>
            </a:r>
            <a:r>
              <a:rPr lang="sv-SE" sz="1200" dirty="0" smtClean="0"/>
              <a:t>   </a:t>
            </a:r>
            <a:r>
              <a:rPr lang="sv-SE" sz="1200" dirty="0" smtClean="0"/>
              <a:t>Icke </a:t>
            </a:r>
            <a:r>
              <a:rPr lang="sv-SE" sz="1200" dirty="0" err="1"/>
              <a:t>fermenterbara</a:t>
            </a:r>
            <a:endParaRPr lang="sv-SE" sz="1200" b="1" dirty="0"/>
          </a:p>
        </p:txBody>
      </p:sp>
      <p:cxnSp>
        <p:nvCxnSpPr>
          <p:cNvPr id="62" name="Rak pil 61"/>
          <p:cNvCxnSpPr/>
          <p:nvPr/>
        </p:nvCxnSpPr>
        <p:spPr>
          <a:xfrm>
            <a:off x="1710205" y="2836105"/>
            <a:ext cx="95708" cy="190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Rak pil 70"/>
          <p:cNvCxnSpPr/>
          <p:nvPr/>
        </p:nvCxnSpPr>
        <p:spPr>
          <a:xfrm>
            <a:off x="2061791" y="3948063"/>
            <a:ext cx="294627" cy="264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Rak pil 78"/>
          <p:cNvCxnSpPr/>
          <p:nvPr/>
        </p:nvCxnSpPr>
        <p:spPr>
          <a:xfrm>
            <a:off x="2469350" y="2816192"/>
            <a:ext cx="17159" cy="444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Rak pil 80"/>
          <p:cNvCxnSpPr/>
          <p:nvPr/>
        </p:nvCxnSpPr>
        <p:spPr>
          <a:xfrm>
            <a:off x="2793298" y="2827479"/>
            <a:ext cx="337387" cy="386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ruta 82"/>
          <p:cNvSpPr txBox="1"/>
          <p:nvPr/>
        </p:nvSpPr>
        <p:spPr>
          <a:xfrm>
            <a:off x="1551722" y="3278855"/>
            <a:ext cx="2517717" cy="300082"/>
          </a:xfrm>
          <a:prstGeom prst="rect">
            <a:avLst/>
          </a:prstGeom>
          <a:noFill/>
        </p:spPr>
        <p:txBody>
          <a:bodyPr wrap="square" rtlCol="0">
            <a:spAutoFit/>
          </a:bodyPr>
          <a:lstStyle/>
          <a:p>
            <a:r>
              <a:rPr lang="sv-SE" sz="1350" dirty="0"/>
              <a:t>          </a:t>
            </a:r>
            <a:r>
              <a:rPr lang="sv-SE" sz="1200" dirty="0"/>
              <a:t>Lågt GI/GL   Högt GI/GL</a:t>
            </a:r>
          </a:p>
        </p:txBody>
      </p:sp>
      <p:sp>
        <p:nvSpPr>
          <p:cNvPr id="3" name="Platshållare för innehåll 2"/>
          <p:cNvSpPr>
            <a:spLocks noGrp="1"/>
          </p:cNvSpPr>
          <p:nvPr>
            <p:ph idx="4294967295"/>
          </p:nvPr>
        </p:nvSpPr>
        <p:spPr>
          <a:xfrm>
            <a:off x="1472198" y="1855629"/>
            <a:ext cx="7048500" cy="490024"/>
          </a:xfrm>
        </p:spPr>
        <p:txBody>
          <a:bodyPr/>
          <a:lstStyle/>
          <a:p>
            <a:pPr marL="0" indent="0">
              <a:buNone/>
            </a:pPr>
            <a:r>
              <a:rPr lang="sv-SE" sz="2400" b="1" dirty="0"/>
              <a:t> Kolhydrater	</a:t>
            </a:r>
            <a:r>
              <a:rPr lang="sv-SE" sz="2400" dirty="0"/>
              <a:t>       </a:t>
            </a:r>
            <a:r>
              <a:rPr lang="sv-SE" sz="2400" dirty="0" smtClean="0"/>
              <a:t>  </a:t>
            </a:r>
            <a:r>
              <a:rPr lang="sv-SE" sz="2400" b="1" dirty="0" smtClean="0"/>
              <a:t>Fett</a:t>
            </a:r>
            <a:r>
              <a:rPr lang="sv-SE" sz="2400" dirty="0" smtClean="0"/>
              <a:t>                       </a:t>
            </a:r>
            <a:r>
              <a:rPr lang="sv-SE" sz="2400" b="1" dirty="0" smtClean="0"/>
              <a:t>Protein</a:t>
            </a:r>
            <a:endParaRPr lang="sv-SE" sz="2400" b="1" dirty="0"/>
          </a:p>
        </p:txBody>
      </p:sp>
      <p:sp>
        <p:nvSpPr>
          <p:cNvPr id="7" name="textruta 6"/>
          <p:cNvSpPr txBox="1"/>
          <p:nvPr/>
        </p:nvSpPr>
        <p:spPr>
          <a:xfrm>
            <a:off x="1805263" y="5719933"/>
            <a:ext cx="5723555" cy="507831"/>
          </a:xfrm>
          <a:prstGeom prst="rect">
            <a:avLst/>
          </a:prstGeom>
          <a:noFill/>
        </p:spPr>
        <p:txBody>
          <a:bodyPr wrap="none" rtlCol="0">
            <a:spAutoFit/>
          </a:bodyPr>
          <a:lstStyle/>
          <a:p>
            <a:r>
              <a:rPr lang="sv-SE" sz="2700" b="1" dirty="0"/>
              <a:t>v</a:t>
            </a:r>
            <a:r>
              <a:rPr lang="sv-SE" sz="2700" b="1" dirty="0" smtClean="0"/>
              <a:t>itaminer</a:t>
            </a:r>
            <a:r>
              <a:rPr lang="sv-SE" sz="2700" b="1" dirty="0"/>
              <a:t>, </a:t>
            </a:r>
            <a:r>
              <a:rPr lang="sv-SE" sz="2700" b="1" dirty="0" smtClean="0"/>
              <a:t>mineraler </a:t>
            </a:r>
            <a:r>
              <a:rPr lang="sv-SE" sz="2700" b="1" dirty="0"/>
              <a:t>och </a:t>
            </a:r>
            <a:r>
              <a:rPr lang="sv-SE" sz="2700" b="1" dirty="0" smtClean="0"/>
              <a:t>antioxidanter</a:t>
            </a:r>
            <a:endParaRPr lang="sv-SE" sz="2700" b="1" dirty="0"/>
          </a:p>
        </p:txBody>
      </p:sp>
      <p:cxnSp>
        <p:nvCxnSpPr>
          <p:cNvPr id="35" name="Rak pil 34"/>
          <p:cNvCxnSpPr/>
          <p:nvPr/>
        </p:nvCxnSpPr>
        <p:spPr>
          <a:xfrm flipH="1" flipV="1">
            <a:off x="3395247" y="4872006"/>
            <a:ext cx="177640" cy="39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V="1">
            <a:off x="5544383" y="4899416"/>
            <a:ext cx="261187" cy="371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Rak pil 42"/>
          <p:cNvCxnSpPr/>
          <p:nvPr/>
        </p:nvCxnSpPr>
        <p:spPr>
          <a:xfrm flipV="1">
            <a:off x="4552869" y="4759682"/>
            <a:ext cx="0" cy="406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ruta 43"/>
          <p:cNvSpPr txBox="1"/>
          <p:nvPr/>
        </p:nvSpPr>
        <p:spPr>
          <a:xfrm>
            <a:off x="1597466" y="5506023"/>
            <a:ext cx="6542657" cy="276999"/>
          </a:xfrm>
          <a:prstGeom prst="rect">
            <a:avLst/>
          </a:prstGeom>
          <a:noFill/>
        </p:spPr>
        <p:txBody>
          <a:bodyPr wrap="square" rtlCol="0">
            <a:spAutoFit/>
          </a:bodyPr>
          <a:lstStyle/>
          <a:p>
            <a:r>
              <a:rPr lang="sv-SE" sz="1200" dirty="0" smtClean="0"/>
              <a:t>Genom att välja bra livsmedel när du äter kolhydrater, fett och protein får du också livsnödvändiga </a:t>
            </a:r>
            <a:endParaRPr lang="sv-SE" sz="1200" b="1" dirty="0"/>
          </a:p>
        </p:txBody>
      </p:sp>
    </p:spTree>
    <p:extLst>
      <p:ext uri="{BB962C8B-B14F-4D97-AF65-F5344CB8AC3E}">
        <p14:creationId xmlns:p14="http://schemas.microsoft.com/office/powerpoint/2010/main" val="388086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95536" y="5652537"/>
            <a:ext cx="8119814" cy="584775"/>
          </a:xfrm>
          <a:prstGeom prst="rect">
            <a:avLst/>
          </a:prstGeom>
        </p:spPr>
        <p:txBody>
          <a:bodyPr wrap="square" anchor="b" anchorCtr="0">
            <a:spAutoFit/>
          </a:bodyPr>
          <a:lstStyle/>
          <a:p>
            <a:pPr marL="285750" lvl="1" indent="-285750">
              <a:buFont typeface="Arial" panose="020B0604020202020204" pitchFamily="34" charset="0"/>
              <a:buChar char="•"/>
            </a:pPr>
            <a:r>
              <a:rPr lang="en-US" altLang="sv-SE" sz="1600" b="1" dirty="0" smtClean="0">
                <a:latin typeface="Avenir LT 35 Light" panose="020B0303020000020003" pitchFamily="34" charset="0"/>
              </a:rPr>
              <a:t>Bra </a:t>
            </a:r>
            <a:r>
              <a:rPr lang="en-US" altLang="sv-SE" sz="1600" b="1" dirty="0" err="1" smtClean="0">
                <a:latin typeface="Avenir LT 35 Light" panose="020B0303020000020003" pitchFamily="34" charset="0"/>
              </a:rPr>
              <a:t>kolhydratskällor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Potatis</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ris</a:t>
            </a:r>
            <a:r>
              <a:rPr lang="en-US" altLang="sv-SE" sz="1600" dirty="0" smtClean="0">
                <a:latin typeface="Avenir LT 35 Light" panose="020B0303020000020003" pitchFamily="34" charset="0"/>
              </a:rPr>
              <a:t>, pasta, </a:t>
            </a:r>
            <a:r>
              <a:rPr lang="en-US" altLang="sv-SE" sz="1600" dirty="0" err="1" smtClean="0">
                <a:latin typeface="Avenir LT 35 Light" panose="020B0303020000020003" pitchFamily="34" charset="0"/>
              </a:rPr>
              <a:t>gryn</a:t>
            </a:r>
            <a:r>
              <a:rPr lang="en-US" altLang="sv-SE" sz="1600" dirty="0">
                <a:latin typeface="Avenir LT 35 Light" panose="020B0303020000020003" pitchFamily="34" charset="0"/>
              </a:rPr>
              <a:t> </a:t>
            </a:r>
            <a:r>
              <a:rPr lang="en-US" altLang="sv-SE" sz="1600" dirty="0" smtClean="0">
                <a:latin typeface="Avenir LT 35 Light" panose="020B0303020000020003" pitchFamily="34" charset="0"/>
              </a:rPr>
              <a:t>(</a:t>
            </a:r>
            <a:r>
              <a:rPr lang="en-US" altLang="sv-SE" sz="1600" dirty="0" err="1" smtClean="0">
                <a:latin typeface="Avenir LT 35 Light" panose="020B0303020000020003" pitchFamily="34" charset="0"/>
              </a:rPr>
              <a:t>välj</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fullkorn</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rotfrukter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grönsaker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frukt</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bär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baljväxter</a:t>
            </a:r>
            <a:r>
              <a:rPr lang="en-US" altLang="sv-SE" sz="1600" dirty="0">
                <a:latin typeface="Avenir LT 35 Light" panose="020B0303020000020003" pitchFamily="34" charset="0"/>
              </a:rPr>
              <a:t>, </a:t>
            </a:r>
            <a:r>
              <a:rPr lang="en-US" altLang="sv-SE" sz="1600" dirty="0" err="1" smtClean="0">
                <a:latin typeface="Avenir LT 35 Light" panose="020B0303020000020003" pitchFamily="34" charset="0"/>
              </a:rPr>
              <a:t>nötter</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och</a:t>
            </a:r>
            <a:r>
              <a:rPr lang="en-US" altLang="sv-SE" sz="1600" dirty="0" smtClean="0">
                <a:latin typeface="Avenir LT 35 Light" panose="020B0303020000020003" pitchFamily="34" charset="0"/>
              </a:rPr>
              <a:t> </a:t>
            </a:r>
            <a:r>
              <a:rPr lang="en-US" altLang="sv-SE" sz="1600" dirty="0" err="1" smtClean="0">
                <a:latin typeface="Avenir LT 35 Light" panose="020B0303020000020003" pitchFamily="34" charset="0"/>
              </a:rPr>
              <a:t>frön</a:t>
            </a:r>
            <a:r>
              <a:rPr lang="en-US" altLang="sv-SE" sz="1600" dirty="0" smtClean="0">
                <a:latin typeface="Avenir LT 35 Light" panose="020B0303020000020003" pitchFamily="34" charset="0"/>
              </a:rPr>
              <a:t>.</a:t>
            </a:r>
            <a:endParaRPr lang="en-US" altLang="sv-SE" sz="1600" dirty="0">
              <a:latin typeface="Avenir LT 35 Light" panose="020B0303020000020003"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605050"/>
            <a:ext cx="5904656" cy="3542794"/>
          </a:xfrm>
          <a:prstGeom prst="rect">
            <a:avLst/>
          </a:prstGeom>
        </p:spPr>
      </p:pic>
      <p:sp>
        <p:nvSpPr>
          <p:cNvPr id="8" name="Rubrik 7"/>
          <p:cNvSpPr>
            <a:spLocks noGrp="1"/>
          </p:cNvSpPr>
          <p:nvPr>
            <p:ph type="title"/>
          </p:nvPr>
        </p:nvSpPr>
        <p:spPr/>
        <p:txBody>
          <a:bodyPr/>
          <a:lstStyle/>
          <a:p>
            <a:pPr algn="ctr"/>
            <a:r>
              <a:rPr lang="sv-SE" sz="3200" dirty="0" smtClean="0">
                <a:solidFill>
                  <a:schemeClr val="accent2"/>
                </a:solidFill>
                <a:latin typeface="Avenir LT 65 Medium" panose="020B0603020000020003" pitchFamily="34" charset="0"/>
              </a:rPr>
              <a:t>Kolhydrater</a:t>
            </a:r>
            <a:endParaRPr lang="sv-SE" dirty="0"/>
          </a:p>
        </p:txBody>
      </p:sp>
      <p:sp>
        <p:nvSpPr>
          <p:cNvPr id="15" name="Plus 14"/>
          <p:cNvSpPr/>
          <p:nvPr/>
        </p:nvSpPr>
        <p:spPr>
          <a:xfrm>
            <a:off x="5508104" y="1473213"/>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Minus 15"/>
          <p:cNvSpPr/>
          <p:nvPr/>
        </p:nvSpPr>
        <p:spPr>
          <a:xfrm>
            <a:off x="2411760" y="1473213"/>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0966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0890" y="5733257"/>
            <a:ext cx="7874460" cy="584775"/>
          </a:xfrm>
          <a:prstGeom prst="rect">
            <a:avLst/>
          </a:prstGeom>
        </p:spPr>
        <p:txBody>
          <a:bodyPr wrap="square">
            <a:spAutoFit/>
          </a:bodyPr>
          <a:lstStyle/>
          <a:p>
            <a:pPr marL="285750" indent="-285750">
              <a:buFont typeface="Arial" panose="020B0604020202020204" pitchFamily="34" charset="0"/>
              <a:buChar char="•"/>
              <a:defRPr/>
            </a:pPr>
            <a:r>
              <a:rPr lang="sv-SE" sz="1600" b="1" dirty="0" smtClean="0">
                <a:latin typeface="Avenir LT 35 Light" panose="020B0303020000020003" pitchFamily="34" charset="0"/>
              </a:rPr>
              <a:t>Bra </a:t>
            </a:r>
            <a:r>
              <a:rPr lang="sv-SE" sz="1600" b="1" dirty="0" err="1" smtClean="0">
                <a:latin typeface="Avenir LT 35 Light" panose="020B0303020000020003" pitchFamily="34" charset="0"/>
              </a:rPr>
              <a:t>fettkällor</a:t>
            </a:r>
            <a:r>
              <a:rPr lang="sv-SE" sz="1600" dirty="0" smtClean="0">
                <a:latin typeface="Avenir LT 35 Light" panose="020B0303020000020003" pitchFamily="34" charset="0"/>
              </a:rPr>
              <a:t>: Raps- och </a:t>
            </a:r>
            <a:r>
              <a:rPr lang="sv-SE" sz="1600" dirty="0">
                <a:latin typeface="Avenir LT 35 Light" panose="020B0303020000020003" pitchFamily="34" charset="0"/>
              </a:rPr>
              <a:t>olivolja, avokado, nötter, frön, </a:t>
            </a:r>
            <a:r>
              <a:rPr lang="sv-SE" sz="1600" dirty="0" smtClean="0">
                <a:latin typeface="Avenir LT 35 Light" panose="020B0303020000020003" pitchFamily="34" charset="0"/>
              </a:rPr>
              <a:t>fet </a:t>
            </a:r>
            <a:r>
              <a:rPr lang="sv-SE" sz="1600" dirty="0">
                <a:latin typeface="Avenir LT 35 Light" panose="020B0303020000020003" pitchFamily="34" charset="0"/>
              </a:rPr>
              <a:t>fisk, ägg, vilt/naturbeteskött, ekologiska mejeri </a:t>
            </a:r>
            <a:r>
              <a:rPr lang="sv-SE" sz="1600" dirty="0" smtClean="0">
                <a:latin typeface="Avenir LT 35 Light" panose="020B0303020000020003" pitchFamily="34" charset="0"/>
              </a:rPr>
              <a:t>produkter.</a:t>
            </a:r>
            <a:endParaRPr lang="sv-SE" sz="1600" dirty="0">
              <a:latin typeface="Avenir LT 35 Light" panose="020B0303020000020003" pitchFamily="34" charset="0"/>
            </a:endParaRPr>
          </a:p>
        </p:txBody>
      </p:sp>
      <p:pic>
        <p:nvPicPr>
          <p:cNvPr id="5" name="Bildobjekt 4"/>
          <p:cNvPicPr>
            <a:picLocks noChangeAspect="1"/>
          </p:cNvPicPr>
          <p:nvPr/>
        </p:nvPicPr>
        <p:blipFill rotWithShape="1">
          <a:blip r:embed="rId3">
            <a:extLst>
              <a:ext uri="{28A0092B-C50C-407E-A947-70E740481C1C}">
                <a14:useLocalDpi xmlns:a14="http://schemas.microsoft.com/office/drawing/2010/main" val="0"/>
              </a:ext>
            </a:extLst>
          </a:blip>
          <a:srcRect l="48638"/>
          <a:stretch/>
        </p:blipFill>
        <p:spPr>
          <a:xfrm>
            <a:off x="1346448" y="2105224"/>
            <a:ext cx="3106688" cy="3402378"/>
          </a:xfrm>
          <a:prstGeom prst="rect">
            <a:avLst/>
          </a:prstGeom>
        </p:spPr>
      </p:pic>
      <p:sp>
        <p:nvSpPr>
          <p:cNvPr id="18" name="Rubrik 17"/>
          <p:cNvSpPr>
            <a:spLocks noGrp="1"/>
          </p:cNvSpPr>
          <p:nvPr>
            <p:ph type="title"/>
          </p:nvPr>
        </p:nvSpPr>
        <p:spPr>
          <a:xfrm>
            <a:off x="509786" y="119688"/>
            <a:ext cx="7886700" cy="1325563"/>
          </a:xfrm>
        </p:spPr>
        <p:txBody>
          <a:bodyPr>
            <a:normAutofit/>
          </a:bodyPr>
          <a:lstStyle/>
          <a:p>
            <a:pPr algn="ctr"/>
            <a:r>
              <a:rPr lang="sv-SE" sz="3200" dirty="0" smtClean="0">
                <a:solidFill>
                  <a:schemeClr val="accent2"/>
                </a:solidFill>
                <a:latin typeface="Avenir LT 65 Medium" panose="020B0603020000020003" pitchFamily="34" charset="0"/>
              </a:rPr>
              <a:t>Fett</a:t>
            </a:r>
            <a:endParaRPr lang="sv-SE" sz="3200" dirty="0"/>
          </a:p>
        </p:txBody>
      </p:sp>
      <p:sp>
        <p:nvSpPr>
          <p:cNvPr id="37" name="Plus 36"/>
          <p:cNvSpPr/>
          <p:nvPr/>
        </p:nvSpPr>
        <p:spPr>
          <a:xfrm>
            <a:off x="5724128" y="1141366"/>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r="52552"/>
          <a:stretch/>
        </p:blipFill>
        <p:spPr>
          <a:xfrm>
            <a:off x="4572000" y="1999931"/>
            <a:ext cx="2869976" cy="3402378"/>
          </a:xfrm>
          <a:prstGeom prst="rect">
            <a:avLst/>
          </a:prstGeom>
        </p:spPr>
      </p:pic>
      <p:sp>
        <p:nvSpPr>
          <p:cNvPr id="9" name="Minus 8"/>
          <p:cNvSpPr/>
          <p:nvPr/>
        </p:nvSpPr>
        <p:spPr>
          <a:xfrm>
            <a:off x="2385507" y="1141366"/>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980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28650" y="5733257"/>
            <a:ext cx="7886700" cy="584775"/>
          </a:xfrm>
          <a:prstGeom prst="rect">
            <a:avLst/>
          </a:prstGeom>
        </p:spPr>
        <p:txBody>
          <a:bodyPr wrap="square">
            <a:spAutoFit/>
          </a:bodyPr>
          <a:lstStyle/>
          <a:p>
            <a:pPr marL="285750" indent="-285750">
              <a:buFont typeface="Arial" panose="020B0604020202020204" pitchFamily="34" charset="0"/>
              <a:buChar char="•"/>
            </a:pPr>
            <a:r>
              <a:rPr lang="sv-SE" sz="1600" b="1" dirty="0" smtClean="0">
                <a:latin typeface="Avenir LT 35 Light" panose="020B0303020000020003" pitchFamily="34" charset="0"/>
              </a:rPr>
              <a:t>Bra proteinkällor</a:t>
            </a:r>
            <a:r>
              <a:rPr lang="sv-SE" sz="1600" dirty="0" smtClean="0">
                <a:latin typeface="Avenir LT 35 Light" panose="020B0303020000020003" pitchFamily="34" charset="0"/>
              </a:rPr>
              <a:t>: Fisk</a:t>
            </a:r>
            <a:r>
              <a:rPr lang="sv-SE" sz="1600" dirty="0">
                <a:latin typeface="Avenir LT 35 Light" panose="020B0303020000020003" pitchFamily="34" charset="0"/>
              </a:rPr>
              <a:t>, </a:t>
            </a:r>
            <a:r>
              <a:rPr lang="sv-SE" sz="1600" dirty="0" smtClean="0">
                <a:latin typeface="Avenir LT 35 Light" panose="020B0303020000020003" pitchFamily="34" charset="0"/>
              </a:rPr>
              <a:t>skaldjur</a:t>
            </a:r>
            <a:r>
              <a:rPr lang="sv-SE" sz="1600" dirty="0">
                <a:latin typeface="Avenir LT 35 Light" panose="020B0303020000020003" pitchFamily="34" charset="0"/>
              </a:rPr>
              <a:t>, ägg, fågel, vilt/naturbeteskött, linser, bönor </a:t>
            </a:r>
            <a:r>
              <a:rPr lang="sv-SE" sz="1600" dirty="0" smtClean="0">
                <a:latin typeface="Avenir LT 35 Light" panose="020B0303020000020003" pitchFamily="34" charset="0"/>
              </a:rPr>
              <a:t>och </a:t>
            </a:r>
            <a:r>
              <a:rPr lang="sv-SE" sz="1600" dirty="0">
                <a:latin typeface="Avenir LT 35 Light" panose="020B0303020000020003" pitchFamily="34" charset="0"/>
              </a:rPr>
              <a:t>sojaprodukter, ekologiska </a:t>
            </a:r>
            <a:r>
              <a:rPr lang="sv-SE" sz="1600" dirty="0" smtClean="0">
                <a:latin typeface="Avenir LT 35 Light" panose="020B0303020000020003" pitchFamily="34" charset="0"/>
              </a:rPr>
              <a:t>mejeriprodukter.</a:t>
            </a:r>
            <a:endParaRPr lang="sv-SE" sz="1600" dirty="0">
              <a:latin typeface="Avenir LT 35 Light" panose="020B0303020000020003" pitchFamily="34" charset="0"/>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99186"/>
            <a:ext cx="7056784" cy="4234070"/>
          </a:xfrm>
          <a:prstGeom prst="rect">
            <a:avLst/>
          </a:prstGeom>
        </p:spPr>
      </p:pic>
      <p:sp>
        <p:nvSpPr>
          <p:cNvPr id="7" name="Rubrik 6"/>
          <p:cNvSpPr>
            <a:spLocks noGrp="1"/>
          </p:cNvSpPr>
          <p:nvPr>
            <p:ph type="title"/>
          </p:nvPr>
        </p:nvSpPr>
        <p:spPr/>
        <p:txBody>
          <a:bodyPr>
            <a:normAutofit fontScale="90000"/>
          </a:bodyPr>
          <a:lstStyle/>
          <a:p>
            <a:pPr algn="ctr"/>
            <a:r>
              <a:rPr lang="sv-SE" sz="3200" dirty="0" smtClean="0">
                <a:solidFill>
                  <a:schemeClr val="accent2"/>
                </a:solidFill>
                <a:latin typeface="Avenir LT 65 Medium" panose="020B0603020000020003" pitchFamily="34" charset="0"/>
              </a:rPr>
              <a:t/>
            </a:r>
            <a:br>
              <a:rPr lang="sv-SE" sz="3200" dirty="0" smtClean="0">
                <a:solidFill>
                  <a:schemeClr val="accent2"/>
                </a:solidFill>
                <a:latin typeface="Avenir LT 65 Medium" panose="020B0603020000020003" pitchFamily="34" charset="0"/>
              </a:rPr>
            </a:br>
            <a:r>
              <a:rPr lang="sv-SE" sz="3600" dirty="0" smtClean="0">
                <a:solidFill>
                  <a:schemeClr val="accent2"/>
                </a:solidFill>
                <a:latin typeface="Avenir LT 65 Medium" panose="020B0603020000020003" pitchFamily="34" charset="0"/>
              </a:rPr>
              <a:t>Protein</a:t>
            </a:r>
            <a:br>
              <a:rPr lang="sv-SE" sz="3600" dirty="0" smtClean="0">
                <a:solidFill>
                  <a:schemeClr val="accent2"/>
                </a:solidFill>
                <a:latin typeface="Avenir LT 65 Medium" panose="020B0603020000020003" pitchFamily="34" charset="0"/>
              </a:rPr>
            </a:br>
            <a:endParaRPr lang="sv-SE" dirty="0"/>
          </a:p>
        </p:txBody>
      </p:sp>
      <p:sp>
        <p:nvSpPr>
          <p:cNvPr id="28" name="Plus 27"/>
          <p:cNvSpPr/>
          <p:nvPr/>
        </p:nvSpPr>
        <p:spPr>
          <a:xfrm>
            <a:off x="5868144" y="1452718"/>
            <a:ext cx="914400" cy="914400"/>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Minus 28"/>
          <p:cNvSpPr/>
          <p:nvPr/>
        </p:nvSpPr>
        <p:spPr>
          <a:xfrm>
            <a:off x="1997196" y="1452718"/>
            <a:ext cx="914400" cy="91440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547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755576" y="116632"/>
            <a:ext cx="7886700" cy="1325563"/>
          </a:xfrm>
        </p:spPr>
        <p:txBody>
          <a:bodyPr>
            <a:normAutofit/>
          </a:bodyPr>
          <a:lstStyle/>
          <a:p>
            <a:pPr algn="ctr"/>
            <a:r>
              <a:rPr lang="sv-SE" sz="3200" dirty="0">
                <a:solidFill>
                  <a:schemeClr val="accent2"/>
                </a:solidFill>
                <a:latin typeface="Avenir LT 65 Medium" panose="020B0603020000020003" pitchFamily="34" charset="0"/>
              </a:rPr>
              <a:t>Riktlinjer för en bra måltid</a:t>
            </a:r>
          </a:p>
        </p:txBody>
      </p:sp>
      <p:graphicFrame>
        <p:nvGraphicFramePr>
          <p:cNvPr id="7" name="Platshållare för innehåll 6"/>
          <p:cNvGraphicFramePr>
            <a:graphicFrameLocks noGrp="1"/>
          </p:cNvGraphicFramePr>
          <p:nvPr>
            <p:ph idx="4294967295"/>
            <p:extLst>
              <p:ext uri="{D42A27DB-BD31-4B8C-83A1-F6EECF244321}">
                <p14:modId xmlns:p14="http://schemas.microsoft.com/office/powerpoint/2010/main" val="2998848545"/>
              </p:ext>
            </p:extLst>
          </p:nvPr>
        </p:nvGraphicFramePr>
        <p:xfrm>
          <a:off x="-720650" y="1375491"/>
          <a:ext cx="10693250" cy="519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8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EB5CB004-961F-4D7B-A3A5-1BBD44E683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5EBEC82-3DB5-471F-B731-24CEB73221F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013AEB11-0B56-46C1-813C-8F129000859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75223E7C-3B11-454E-A518-96D4F8A7B12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0757895-5F43-44BD-B099-3422BD3C006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6FEEC8E-B24D-4354-89F0-DA30E367722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781BEDFA-20A0-4DC4-AED5-4B07971CA23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C58F8555-054E-4AE0-A8F8-7AF689A5A89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DB5E04A7-B336-4C3C-821C-F70FDFC1D99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F1E7F2DA-D8B3-4498-BCD9-092EE4ECEEA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2F1D3C36-0CC9-423E-AD77-CF777B95B9B7}"/>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AAD1E680-1211-44F7-8684-7A3D2CBB74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rotWithShape="1">
          <a:blip r:embed="rId3"/>
          <a:srcRect t="18395" b="4488"/>
          <a:stretch/>
        </p:blipFill>
        <p:spPr>
          <a:xfrm>
            <a:off x="1281187" y="1618681"/>
            <a:ext cx="6562725" cy="4392488"/>
          </a:xfrm>
          <a:prstGeom prst="rect">
            <a:avLst/>
          </a:prstGeom>
        </p:spPr>
      </p:pic>
      <p:sp>
        <p:nvSpPr>
          <p:cNvPr id="5" name="Rubrik 4"/>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Min tallriksmodell</a:t>
            </a:r>
            <a:endParaRPr lang="sv-SE" sz="3200" dirty="0"/>
          </a:p>
        </p:txBody>
      </p:sp>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1690689"/>
            <a:ext cx="4320480" cy="4320480"/>
          </a:xfrm>
          <a:prstGeom prst="rect">
            <a:avLst/>
          </a:prstGeom>
        </p:spPr>
      </p:pic>
    </p:spTree>
    <p:extLst>
      <p:ext uri="{BB962C8B-B14F-4D97-AF65-F5344CB8AC3E}">
        <p14:creationId xmlns:p14="http://schemas.microsoft.com/office/powerpoint/2010/main" val="13433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65652188"/>
              </p:ext>
            </p:extLst>
          </p:nvPr>
        </p:nvGraphicFramePr>
        <p:xfrm>
          <a:off x="755935" y="923429"/>
          <a:ext cx="3456385" cy="4943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211039335"/>
              </p:ext>
            </p:extLst>
          </p:nvPr>
        </p:nvGraphicFramePr>
        <p:xfrm>
          <a:off x="786786" y="2106222"/>
          <a:ext cx="3425174" cy="50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3973065435"/>
              </p:ext>
            </p:extLst>
          </p:nvPr>
        </p:nvGraphicFramePr>
        <p:xfrm>
          <a:off x="4427125" y="1184210"/>
          <a:ext cx="3424453" cy="4392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Rubrik 13"/>
          <p:cNvSpPr>
            <a:spLocks noGrp="1"/>
          </p:cNvSpPr>
          <p:nvPr>
            <p:ph type="title"/>
          </p:nvPr>
        </p:nvSpPr>
        <p:spPr>
          <a:xfrm>
            <a:off x="628650" y="365126"/>
            <a:ext cx="7886700" cy="1325563"/>
          </a:xfrm>
        </p:spPr>
        <p:txBody>
          <a:bodyPr/>
          <a:lstStyle/>
          <a:p>
            <a:pPr algn="ctr"/>
            <a:r>
              <a:rPr lang="sv-SE" sz="3200" kern="0" dirty="0" smtClean="0">
                <a:solidFill>
                  <a:schemeClr val="accent2"/>
                </a:solidFill>
                <a:latin typeface="Avenir LT 65 Medium" panose="020B0603020000020003" pitchFamily="34" charset="0"/>
                <a:cs typeface="Arial" panose="020B0604020202020204" pitchFamily="34" charset="0"/>
              </a:rPr>
              <a:t>Att må bra i kropp &amp; knopp</a:t>
            </a:r>
            <a:endParaRPr lang="sv-SE" dirty="0"/>
          </a:p>
        </p:txBody>
      </p:sp>
      <p:sp>
        <p:nvSpPr>
          <p:cNvPr id="11" name="Oval 10"/>
          <p:cNvSpPr/>
          <p:nvPr/>
        </p:nvSpPr>
        <p:spPr>
          <a:xfrm>
            <a:off x="4858000" y="1457291"/>
            <a:ext cx="2673277" cy="1131316"/>
          </a:xfrm>
          <a:prstGeom prst="wedgeEllipseCallou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kern="0" dirty="0" smtClean="0">
                <a:solidFill>
                  <a:schemeClr val="bg1"/>
                </a:solidFill>
                <a:latin typeface="Avenir LT 35 Light" panose="020B0303020000020003" pitchFamily="34" charset="0"/>
                <a:cs typeface="Arial" panose="020B0604020202020204" pitchFamily="34" charset="0"/>
              </a:rPr>
              <a:t>Den </a:t>
            </a:r>
            <a:r>
              <a:rPr lang="sv-SE" kern="0" dirty="0">
                <a:solidFill>
                  <a:schemeClr val="bg1"/>
                </a:solidFill>
                <a:latin typeface="Avenir LT 35 Light" panose="020B0303020000020003" pitchFamily="34" charset="0"/>
                <a:cs typeface="Arial" panose="020B0604020202020204" pitchFamily="34" charset="0"/>
              </a:rPr>
              <a:t>här presentationen handlar om:</a:t>
            </a:r>
            <a:endParaRPr lang="sv-SE" dirty="0">
              <a:solidFill>
                <a:schemeClr val="bg1"/>
              </a:solidFill>
              <a:latin typeface="Avenir LT 35 Light" panose="020B0303020000020003" pitchFamily="34" charset="0"/>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2278559165"/>
              </p:ext>
            </p:extLst>
          </p:nvPr>
        </p:nvGraphicFramePr>
        <p:xfrm>
          <a:off x="888261" y="-356276"/>
          <a:ext cx="3276000" cy="5040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Diagram 5"/>
          <p:cNvGraphicFramePr/>
          <p:nvPr>
            <p:extLst>
              <p:ext uri="{D42A27DB-BD31-4B8C-83A1-F6EECF244321}">
                <p14:modId xmlns:p14="http://schemas.microsoft.com/office/powerpoint/2010/main" val="2877211691"/>
              </p:ext>
            </p:extLst>
          </p:nvPr>
        </p:nvGraphicFramePr>
        <p:xfrm>
          <a:off x="4251882" y="2616100"/>
          <a:ext cx="3579402" cy="402024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603289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Samma mängd energi</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 stor skillnad på näringsinnehåll</a:t>
            </a:r>
            <a:endParaRPr lang="sv-SE" sz="3200" dirty="0">
              <a:solidFill>
                <a:schemeClr val="accent2"/>
              </a:solidFill>
              <a:latin typeface="Avenir LT 65 Medium" panose="020B0603020000020003" pitchFamily="34" charset="0"/>
            </a:endParaRPr>
          </a:p>
        </p:txBody>
      </p:sp>
      <p:graphicFrame>
        <p:nvGraphicFramePr>
          <p:cNvPr id="12" name="Diagram 11"/>
          <p:cNvGraphicFramePr/>
          <p:nvPr>
            <p:extLst>
              <p:ext uri="{D42A27DB-BD31-4B8C-83A1-F6EECF244321}">
                <p14:modId xmlns:p14="http://schemas.microsoft.com/office/powerpoint/2010/main" val="801124212"/>
              </p:ext>
            </p:extLst>
          </p:nvPr>
        </p:nvGraphicFramePr>
        <p:xfrm>
          <a:off x="1785670" y="1772816"/>
          <a:ext cx="6472252" cy="504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93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Visste du att 1,5 liter Coca Cola </a:t>
            </a:r>
            <a:br>
              <a:rPr lang="sv-SE" sz="3200" dirty="0" smtClean="0">
                <a:solidFill>
                  <a:schemeClr val="accent2"/>
                </a:solidFill>
                <a:latin typeface="Avenir LT 65 Medium" panose="020B0603020000020003" pitchFamily="34" charset="0"/>
              </a:rPr>
            </a:br>
            <a:r>
              <a:rPr lang="sv-SE" sz="3200" dirty="0" smtClean="0">
                <a:solidFill>
                  <a:schemeClr val="accent2"/>
                </a:solidFill>
                <a:latin typeface="Avenir LT 65 Medium" panose="020B0603020000020003" pitchFamily="34" charset="0"/>
              </a:rPr>
              <a:t>innehåller 45 sockerbitar?</a:t>
            </a:r>
            <a:endParaRPr lang="sv-SE" sz="3200" dirty="0">
              <a:solidFill>
                <a:schemeClr val="accent2"/>
              </a:solidFill>
              <a:latin typeface="Avenir LT 65 Medium" panose="020B0603020000020003" pitchFamily="34" charset="0"/>
            </a:endParaRPr>
          </a:p>
        </p:txBody>
      </p:sp>
      <p:sp>
        <p:nvSpPr>
          <p:cNvPr id="4" name="Rak 3"/>
          <p:cNvSpPr/>
          <p:nvPr/>
        </p:nvSpPr>
        <p:spPr>
          <a:xfrm>
            <a:off x="2852324" y="3581400"/>
            <a:ext cx="3594639"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Ellips 4"/>
          <p:cNvSpPr/>
          <p:nvPr/>
        </p:nvSpPr>
        <p:spPr>
          <a:xfrm>
            <a:off x="980116" y="1709192"/>
            <a:ext cx="3744416" cy="3744416"/>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6" name="Grupp 5"/>
          <p:cNvGrpSpPr/>
          <p:nvPr/>
        </p:nvGrpSpPr>
        <p:grpSpPr>
          <a:xfrm>
            <a:off x="1654110" y="3697476"/>
            <a:ext cx="2396426" cy="1235657"/>
            <a:chOff x="674126" y="2928388"/>
            <a:chExt cx="2396426" cy="1235657"/>
          </a:xfrm>
        </p:grpSpPr>
        <p:sp>
          <p:nvSpPr>
            <p:cNvPr id="7" name="Rektangel 6"/>
            <p:cNvSpPr/>
            <p:nvPr/>
          </p:nvSpPr>
          <p:spPr>
            <a:xfrm>
              <a:off x="674126" y="2928388"/>
              <a:ext cx="2396426" cy="123565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ektangel 7"/>
            <p:cNvSpPr/>
            <p:nvPr/>
          </p:nvSpPr>
          <p:spPr>
            <a:xfrm>
              <a:off x="674126" y="2928388"/>
              <a:ext cx="2396426" cy="12356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b" anchorCtr="0">
              <a:noAutofit/>
            </a:bodyPr>
            <a:lstStyle/>
            <a:p>
              <a:pPr lvl="0" algn="ctr" defTabSz="2133600">
                <a:lnSpc>
                  <a:spcPct val="90000"/>
                </a:lnSpc>
                <a:spcBef>
                  <a:spcPct val="0"/>
                </a:spcBef>
                <a:spcAft>
                  <a:spcPct val="35000"/>
                </a:spcAft>
              </a:pPr>
              <a:r>
                <a:rPr lang="sv-SE" sz="4800" kern="1200" dirty="0" smtClean="0">
                  <a:latin typeface="Avenir LT 35 Light" panose="020B0303020000020003" pitchFamily="34" charset="0"/>
                </a:rPr>
                <a:t>1,5 liter</a:t>
              </a:r>
              <a:endParaRPr lang="sv-SE" sz="4800" kern="1200" dirty="0">
                <a:latin typeface="Avenir LT 35 Light" panose="020B0303020000020003" pitchFamily="34" charset="0"/>
              </a:endParaRPr>
            </a:p>
          </p:txBody>
        </p:sp>
      </p:grpSp>
      <p:sp>
        <p:nvSpPr>
          <p:cNvPr id="9" name="Ellips 8"/>
          <p:cNvSpPr/>
          <p:nvPr/>
        </p:nvSpPr>
        <p:spPr>
          <a:xfrm>
            <a:off x="5510859" y="2645296"/>
            <a:ext cx="1872208" cy="1872208"/>
          </a:xfrm>
          <a:prstGeom prst="ellipse">
            <a:avLst/>
          </a:prstGeom>
          <a:blipFill>
            <a:blip r:embed="rId4" cstate="print">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upp 9"/>
          <p:cNvGrpSpPr/>
          <p:nvPr/>
        </p:nvGrpSpPr>
        <p:grpSpPr>
          <a:xfrm>
            <a:off x="7383067" y="2645296"/>
            <a:ext cx="1085616" cy="1872208"/>
            <a:chOff x="6403083" y="1876208"/>
            <a:chExt cx="1085616" cy="1872208"/>
          </a:xfrm>
        </p:grpSpPr>
        <p:sp>
          <p:nvSpPr>
            <p:cNvPr id="11" name="Rektangel 10"/>
            <p:cNvSpPr/>
            <p:nvPr/>
          </p:nvSpPr>
          <p:spPr>
            <a:xfrm>
              <a:off x="6403083" y="1876208"/>
              <a:ext cx="1085616" cy="1872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ktangel 11"/>
            <p:cNvSpPr/>
            <p:nvPr/>
          </p:nvSpPr>
          <p:spPr>
            <a:xfrm>
              <a:off x="6403083" y="1876208"/>
              <a:ext cx="1085616" cy="1872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7150" tIns="0" rIns="57150" bIns="0" numCol="1" spcCol="1270" anchor="ctr" anchorCtr="0">
              <a:noAutofit/>
            </a:bodyPr>
            <a:lstStyle/>
            <a:p>
              <a:pPr lvl="0" algn="ctr" defTabSz="666750">
                <a:lnSpc>
                  <a:spcPct val="90000"/>
                </a:lnSpc>
                <a:spcBef>
                  <a:spcPct val="0"/>
                </a:spcBef>
                <a:spcAft>
                  <a:spcPct val="35000"/>
                </a:spcAft>
              </a:pPr>
              <a:r>
                <a:rPr lang="sv-SE" sz="1500" kern="1200" dirty="0" smtClean="0">
                  <a:latin typeface="Avenir LT 35 Light" panose="020B0303020000020003" pitchFamily="34" charset="0"/>
                </a:rPr>
                <a:t>45 sockerbitar</a:t>
              </a:r>
              <a:endParaRPr lang="sv-SE" sz="1500" kern="1200" dirty="0">
                <a:latin typeface="Avenir LT 35 Light" panose="020B0303020000020003" pitchFamily="34" charset="0"/>
              </a:endParaRPr>
            </a:p>
          </p:txBody>
        </p:sp>
      </p:grpSp>
    </p:spTree>
    <p:extLst>
      <p:ext uri="{BB962C8B-B14F-4D97-AF65-F5344CB8AC3E}">
        <p14:creationId xmlns:p14="http://schemas.microsoft.com/office/powerpoint/2010/main" val="779129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32656"/>
            <a:ext cx="5401056" cy="5401056"/>
          </a:xfrm>
          <a:prstGeom prst="rect">
            <a:avLst/>
          </a:prstGeom>
        </p:spPr>
      </p:pic>
      <p:sp>
        <p:nvSpPr>
          <p:cNvPr id="4" name="Förbudstecken 3"/>
          <p:cNvSpPr/>
          <p:nvPr/>
        </p:nvSpPr>
        <p:spPr>
          <a:xfrm>
            <a:off x="2987824" y="1340996"/>
            <a:ext cx="3600400" cy="3384376"/>
          </a:xfrm>
          <a:prstGeom prst="noSmoking">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5779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ramtidoboende.files.wordpress.com/2010/10/stol-lilla-a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6746" y="1526189"/>
            <a:ext cx="3188296" cy="318829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Minska stillasittandet </a:t>
            </a:r>
            <a:endParaRPr lang="sv-SE" sz="3200" dirty="0">
              <a:solidFill>
                <a:schemeClr val="accent2"/>
              </a:solidFill>
              <a:latin typeface="Avenir LT 65 Medium" panose="020B0603020000020003" pitchFamily="34" charset="0"/>
            </a:endParaRPr>
          </a:p>
        </p:txBody>
      </p:sp>
      <p:sp>
        <p:nvSpPr>
          <p:cNvPr id="5" name="Platshållare för innehåll 4"/>
          <p:cNvSpPr>
            <a:spLocks noGrp="1"/>
          </p:cNvSpPr>
          <p:nvPr>
            <p:ph idx="4294967295"/>
          </p:nvPr>
        </p:nvSpPr>
        <p:spPr>
          <a:xfrm>
            <a:off x="628650" y="5373216"/>
            <a:ext cx="7886700" cy="1152128"/>
          </a:xfrm>
        </p:spPr>
        <p:txBody>
          <a:bodyPr/>
          <a:lstStyle/>
          <a:p>
            <a:r>
              <a:rPr lang="sv-SE" dirty="0">
                <a:latin typeface="Avenir LT 35 Light" panose="020B0303020000020003" pitchFamily="34" charset="0"/>
              </a:rPr>
              <a:t>Vår kropp mår inte bra av att sitta stilla för länge, därför är det bra att göra korta pauser ofta om man sitter mycket.</a:t>
            </a:r>
          </a:p>
          <a:p>
            <a:pPr marL="0" indent="0">
              <a:buNone/>
            </a:pPr>
            <a:endParaRPr lang="sv-SE" dirty="0">
              <a:latin typeface="Avenir LT 35 Light" panose="020B0303020000020003" pitchFamily="34" charset="0"/>
            </a:endParaRPr>
          </a:p>
        </p:txBody>
      </p:sp>
    </p:spTree>
    <p:extLst>
      <p:ext uri="{BB962C8B-B14F-4D97-AF65-F5344CB8AC3E}">
        <p14:creationId xmlns:p14="http://schemas.microsoft.com/office/powerpoint/2010/main" val="2604786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996" y="829318"/>
            <a:ext cx="6202680" cy="6025896"/>
          </a:xfrm>
          <a:prstGeom prst="rect">
            <a:avLst/>
          </a:prstGeom>
        </p:spPr>
      </p:pic>
      <p:sp>
        <p:nvSpPr>
          <p:cNvPr id="2" name="Ellips 1"/>
          <p:cNvSpPr/>
          <p:nvPr/>
        </p:nvSpPr>
        <p:spPr>
          <a:xfrm>
            <a:off x="785947" y="3917971"/>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smtClean="0">
                <a:solidFill>
                  <a:schemeClr val="bg1"/>
                </a:solidFill>
                <a:latin typeface="Avenir LT 35 Light" panose="020B0303020000020003" pitchFamily="34" charset="0"/>
              </a:rPr>
              <a:t>Fetma, </a:t>
            </a:r>
          </a:p>
          <a:p>
            <a:pPr algn="ctr"/>
            <a:r>
              <a:rPr lang="sv-SE" sz="1400" dirty="0" smtClean="0">
                <a:solidFill>
                  <a:schemeClr val="bg1"/>
                </a:solidFill>
                <a:latin typeface="Avenir LT 35 Light" panose="020B0303020000020003" pitchFamily="34" charset="0"/>
              </a:rPr>
              <a:t>bukfetma</a:t>
            </a:r>
            <a:endParaRPr lang="sv-SE" sz="1400" dirty="0">
              <a:solidFill>
                <a:schemeClr val="bg1"/>
              </a:solidFill>
              <a:latin typeface="Avenir LT 35 Light" panose="020B0303020000020003" pitchFamily="34" charset="0"/>
            </a:endParaRPr>
          </a:p>
        </p:txBody>
      </p:sp>
      <p:sp>
        <p:nvSpPr>
          <p:cNvPr id="22" name="Ellips 21"/>
          <p:cNvSpPr/>
          <p:nvPr/>
        </p:nvSpPr>
        <p:spPr>
          <a:xfrm>
            <a:off x="6867277" y="2060848"/>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solidFill>
                  <a:schemeClr val="bg1"/>
                </a:solidFill>
                <a:latin typeface="Avenir LT 35 Light" panose="020B0303020000020003" pitchFamily="34" charset="0"/>
              </a:rPr>
              <a:t>Nedsatt </a:t>
            </a:r>
          </a:p>
          <a:p>
            <a:pPr algn="ctr"/>
            <a:r>
              <a:rPr lang="sv-SE" sz="1400" dirty="0">
                <a:solidFill>
                  <a:schemeClr val="bg1"/>
                </a:solidFill>
                <a:latin typeface="Avenir LT 35 Light" panose="020B0303020000020003" pitchFamily="34" charset="0"/>
              </a:rPr>
              <a:t>i</a:t>
            </a:r>
            <a:r>
              <a:rPr lang="sv-SE" sz="1400" dirty="0" smtClean="0">
                <a:solidFill>
                  <a:schemeClr val="bg1"/>
                </a:solidFill>
                <a:latin typeface="Avenir LT 35 Light" panose="020B0303020000020003" pitchFamily="34" charset="0"/>
              </a:rPr>
              <a:t>nsulin-känslighet</a:t>
            </a:r>
            <a:endParaRPr lang="sv-SE" sz="1400" dirty="0">
              <a:solidFill>
                <a:schemeClr val="bg1"/>
              </a:solidFill>
              <a:latin typeface="Avenir LT 35 Light" panose="020B0303020000020003" pitchFamily="34" charset="0"/>
            </a:endParaRPr>
          </a:p>
        </p:txBody>
      </p:sp>
      <p:sp>
        <p:nvSpPr>
          <p:cNvPr id="23" name="Ellips 22"/>
          <p:cNvSpPr/>
          <p:nvPr/>
        </p:nvSpPr>
        <p:spPr>
          <a:xfrm>
            <a:off x="3824244" y="5589240"/>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smtClean="0">
                <a:solidFill>
                  <a:schemeClr val="bg1"/>
                </a:solidFill>
                <a:latin typeface="Avenir LT 35 Light" panose="020B0303020000020003" pitchFamily="34" charset="0"/>
              </a:rPr>
              <a:t>Psykisk</a:t>
            </a:r>
            <a:endParaRPr lang="sv-SE" sz="1400" dirty="0">
              <a:solidFill>
                <a:schemeClr val="bg1"/>
              </a:solidFill>
              <a:latin typeface="Avenir LT 35 Light" panose="020B0303020000020003" pitchFamily="34" charset="0"/>
            </a:endParaRPr>
          </a:p>
          <a:p>
            <a:pPr algn="ctr"/>
            <a:r>
              <a:rPr lang="sv-SE" sz="1400" dirty="0" smtClean="0">
                <a:solidFill>
                  <a:schemeClr val="bg1"/>
                </a:solidFill>
                <a:latin typeface="Avenir LT 35 Light" panose="020B0303020000020003" pitchFamily="34" charset="0"/>
              </a:rPr>
              <a:t>ohälsa</a:t>
            </a:r>
            <a:endParaRPr lang="sv-SE" sz="1400" dirty="0">
              <a:solidFill>
                <a:schemeClr val="bg1"/>
              </a:solidFill>
              <a:latin typeface="Avenir LT 35 Light" panose="020B0303020000020003" pitchFamily="34" charset="0"/>
            </a:endParaRPr>
          </a:p>
        </p:txBody>
      </p:sp>
      <p:sp>
        <p:nvSpPr>
          <p:cNvPr id="24" name="Ellips 23"/>
          <p:cNvSpPr/>
          <p:nvPr/>
        </p:nvSpPr>
        <p:spPr>
          <a:xfrm>
            <a:off x="1259632" y="476672"/>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solidFill>
                  <a:schemeClr val="bg1"/>
                </a:solidFill>
                <a:latin typeface="Avenir LT 35 Light" panose="020B0303020000020003" pitchFamily="34" charset="0"/>
              </a:rPr>
              <a:t>Blodfetts-</a:t>
            </a:r>
          </a:p>
          <a:p>
            <a:pPr algn="ctr"/>
            <a:r>
              <a:rPr lang="sv-SE" sz="1400" dirty="0">
                <a:solidFill>
                  <a:schemeClr val="bg1"/>
                </a:solidFill>
                <a:latin typeface="Avenir LT 35 Light" panose="020B0303020000020003" pitchFamily="34" charset="0"/>
              </a:rPr>
              <a:t>rubbningar</a:t>
            </a:r>
          </a:p>
        </p:txBody>
      </p:sp>
      <p:sp>
        <p:nvSpPr>
          <p:cNvPr id="25" name="Ellips 24"/>
          <p:cNvSpPr/>
          <p:nvPr/>
        </p:nvSpPr>
        <p:spPr>
          <a:xfrm>
            <a:off x="6066333" y="476672"/>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250" dirty="0">
                <a:solidFill>
                  <a:schemeClr val="bg1"/>
                </a:solidFill>
                <a:latin typeface="Avenir LT 35 Light" panose="020B0303020000020003" pitchFamily="34" charset="0"/>
              </a:rPr>
              <a:t>Hjärt- </a:t>
            </a:r>
            <a:r>
              <a:rPr lang="sv-SE" sz="1250" dirty="0" smtClean="0">
                <a:solidFill>
                  <a:schemeClr val="bg1"/>
                </a:solidFill>
                <a:latin typeface="Avenir LT 35 Light" panose="020B0303020000020003" pitchFamily="34" charset="0"/>
              </a:rPr>
              <a:t>&amp; kärlsjukdomar</a:t>
            </a:r>
            <a:endParaRPr lang="sv-SE" sz="1250" dirty="0">
              <a:solidFill>
                <a:schemeClr val="bg1"/>
              </a:solidFill>
              <a:latin typeface="Avenir LT 35 Light" panose="020B0303020000020003" pitchFamily="34" charset="0"/>
            </a:endParaRPr>
          </a:p>
        </p:txBody>
      </p:sp>
      <p:sp>
        <p:nvSpPr>
          <p:cNvPr id="26" name="Ellips 25"/>
          <p:cNvSpPr/>
          <p:nvPr/>
        </p:nvSpPr>
        <p:spPr>
          <a:xfrm>
            <a:off x="6862541" y="4016364"/>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sv-SE" sz="1400" dirty="0" smtClean="0">
              <a:latin typeface="Avenir LT 35 Light" panose="020B0303020000020003" pitchFamily="34" charset="0"/>
            </a:endParaRPr>
          </a:p>
          <a:p>
            <a:pPr algn="ctr"/>
            <a:r>
              <a:rPr lang="sv-SE" sz="1400" dirty="0" smtClean="0">
                <a:solidFill>
                  <a:schemeClr val="bg1"/>
                </a:solidFill>
                <a:latin typeface="Avenir LT 35 Light" panose="020B0303020000020003" pitchFamily="34" charset="0"/>
              </a:rPr>
              <a:t>Typ 2-diabetes</a:t>
            </a:r>
            <a:endParaRPr lang="sv-SE" sz="1400" dirty="0">
              <a:solidFill>
                <a:schemeClr val="bg1"/>
              </a:solidFill>
              <a:latin typeface="Avenir LT 35 Light" panose="020B0303020000020003" pitchFamily="34" charset="0"/>
            </a:endParaRPr>
          </a:p>
          <a:p>
            <a:pPr algn="ctr"/>
            <a:endParaRPr lang="sv-SE" sz="1400" dirty="0">
              <a:latin typeface="Avenir LT 35 Light" panose="020B0303020000020003" pitchFamily="34" charset="0"/>
            </a:endParaRPr>
          </a:p>
        </p:txBody>
      </p:sp>
      <p:sp>
        <p:nvSpPr>
          <p:cNvPr id="21" name="Ellips 20"/>
          <p:cNvSpPr/>
          <p:nvPr/>
        </p:nvSpPr>
        <p:spPr>
          <a:xfrm>
            <a:off x="431540" y="2060848"/>
            <a:ext cx="1656184" cy="108012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v-SE" sz="1400" dirty="0">
                <a:solidFill>
                  <a:schemeClr val="bg1"/>
                </a:solidFill>
                <a:latin typeface="Avenir LT 35 Light" panose="020B0303020000020003" pitchFamily="34" charset="0"/>
              </a:rPr>
              <a:t>Högt blodtryck</a:t>
            </a:r>
          </a:p>
        </p:txBody>
      </p:sp>
    </p:spTree>
    <p:extLst>
      <p:ext uri="{BB962C8B-B14F-4D97-AF65-F5344CB8AC3E}">
        <p14:creationId xmlns:p14="http://schemas.microsoft.com/office/powerpoint/2010/main" val="34554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P spid="26"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Fysisk aktivitet</a:t>
            </a:r>
            <a:endParaRPr lang="sv-SE" sz="3200" dirty="0">
              <a:solidFill>
                <a:schemeClr val="accent2"/>
              </a:solidFill>
              <a:latin typeface="Avenir LT 65 Medium" panose="020B0603020000020003" pitchFamily="34" charset="0"/>
            </a:endParaRPr>
          </a:p>
        </p:txBody>
      </p:sp>
      <p:graphicFrame>
        <p:nvGraphicFramePr>
          <p:cNvPr id="3" name="Diagram 2"/>
          <p:cNvGraphicFramePr/>
          <p:nvPr>
            <p:extLst>
              <p:ext uri="{D42A27DB-BD31-4B8C-83A1-F6EECF244321}">
                <p14:modId xmlns:p14="http://schemas.microsoft.com/office/powerpoint/2010/main" val="706550602"/>
              </p:ext>
            </p:extLst>
          </p:nvPr>
        </p:nvGraphicFramePr>
        <p:xfrm>
          <a:off x="527017" y="1484785"/>
          <a:ext cx="808996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008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Rör på dig minst </a:t>
            </a:r>
            <a:r>
              <a:rPr lang="sv-SE" sz="3200" dirty="0">
                <a:solidFill>
                  <a:schemeClr val="accent2"/>
                </a:solidFill>
                <a:latin typeface="Avenir LT 65 Medium" panose="020B0603020000020003" pitchFamily="34" charset="0"/>
              </a:rPr>
              <a:t>60 minuter om dagen</a:t>
            </a:r>
          </a:p>
        </p:txBody>
      </p:sp>
      <p:sp>
        <p:nvSpPr>
          <p:cNvPr id="3" name="textruta 2"/>
          <p:cNvSpPr txBox="1"/>
          <p:nvPr/>
        </p:nvSpPr>
        <p:spPr>
          <a:xfrm>
            <a:off x="2195736" y="6038342"/>
            <a:ext cx="6707285" cy="415498"/>
          </a:xfrm>
          <a:prstGeom prst="rect">
            <a:avLst/>
          </a:prstGeom>
          <a:noFill/>
        </p:spPr>
        <p:txBody>
          <a:bodyPr wrap="none" rtlCol="0">
            <a:spAutoFit/>
          </a:bodyPr>
          <a:lstStyle/>
          <a:p>
            <a:r>
              <a:rPr lang="sv-SE" sz="2100" dirty="0" smtClean="0">
                <a:latin typeface="Avenir LT 35 Light" panose="020B0303020000020003" pitchFamily="34" charset="0"/>
              </a:rPr>
              <a:t>Exempel på hur en vecka med fysisk aktivitet kan se ut.</a:t>
            </a:r>
            <a:endParaRPr lang="sv-SE" sz="2100" dirty="0">
              <a:latin typeface="Avenir LT 35 Light" panose="020B0303020000020003" pitchFamily="34" charset="0"/>
            </a:endParaRPr>
          </a:p>
        </p:txBody>
      </p:sp>
      <p:graphicFrame>
        <p:nvGraphicFramePr>
          <p:cNvPr id="8" name="Diagram 7"/>
          <p:cNvGraphicFramePr/>
          <p:nvPr>
            <p:extLst>
              <p:ext uri="{D42A27DB-BD31-4B8C-83A1-F6EECF244321}">
                <p14:modId xmlns:p14="http://schemas.microsoft.com/office/powerpoint/2010/main" val="2996141297"/>
              </p:ext>
            </p:extLst>
          </p:nvPr>
        </p:nvGraphicFramePr>
        <p:xfrm>
          <a:off x="2202632" y="1696931"/>
          <a:ext cx="4738735" cy="414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ruta 8"/>
          <p:cNvSpPr txBox="1"/>
          <p:nvPr/>
        </p:nvSpPr>
        <p:spPr>
          <a:xfrm>
            <a:off x="5742458" y="2992449"/>
            <a:ext cx="607859" cy="338554"/>
          </a:xfrm>
          <a:prstGeom prst="rect">
            <a:avLst/>
          </a:prstGeom>
          <a:noFill/>
        </p:spPr>
        <p:txBody>
          <a:bodyPr wrap="none" rtlCol="0">
            <a:spAutoFit/>
          </a:bodyPr>
          <a:lstStyle/>
          <a:p>
            <a:r>
              <a:rPr lang="sv-SE" sz="1600" dirty="0" smtClean="0">
                <a:latin typeface="Avenir LT 35 Light" panose="020B0303020000020003" pitchFamily="34" charset="0"/>
              </a:rPr>
              <a:t>Styrka</a:t>
            </a:r>
            <a:endParaRPr lang="sv-SE" sz="1600" dirty="0">
              <a:latin typeface="Avenir LT 35 Light" panose="020B0303020000020003" pitchFamily="34" charset="0"/>
            </a:endParaRPr>
          </a:p>
        </p:txBody>
      </p:sp>
      <p:sp>
        <p:nvSpPr>
          <p:cNvPr id="10" name="textruta 9"/>
          <p:cNvSpPr txBox="1"/>
          <p:nvPr/>
        </p:nvSpPr>
        <p:spPr>
          <a:xfrm>
            <a:off x="6331435" y="4046515"/>
            <a:ext cx="777777" cy="338554"/>
          </a:xfrm>
          <a:prstGeom prst="rect">
            <a:avLst/>
          </a:prstGeom>
          <a:noFill/>
        </p:spPr>
        <p:txBody>
          <a:bodyPr wrap="none" rtlCol="0">
            <a:spAutoFit/>
          </a:bodyPr>
          <a:lstStyle/>
          <a:p>
            <a:r>
              <a:rPr lang="sv-SE" sz="1600" dirty="0" smtClean="0">
                <a:latin typeface="Avenir LT 35 Light" panose="020B0303020000020003" pitchFamily="34" charset="0"/>
              </a:rPr>
              <a:t>Kondition</a:t>
            </a:r>
            <a:endParaRPr lang="sv-SE" sz="1600" dirty="0">
              <a:latin typeface="Avenir LT 35 Light" panose="020B0303020000020003" pitchFamily="34" charset="0"/>
            </a:endParaRPr>
          </a:p>
        </p:txBody>
      </p:sp>
      <p:sp>
        <p:nvSpPr>
          <p:cNvPr id="11" name="textruta 10"/>
          <p:cNvSpPr txBox="1"/>
          <p:nvPr/>
        </p:nvSpPr>
        <p:spPr>
          <a:xfrm>
            <a:off x="7057871" y="5218185"/>
            <a:ext cx="1157689" cy="338554"/>
          </a:xfrm>
          <a:prstGeom prst="rect">
            <a:avLst/>
          </a:prstGeom>
          <a:noFill/>
        </p:spPr>
        <p:txBody>
          <a:bodyPr wrap="none" rtlCol="0">
            <a:spAutoFit/>
          </a:bodyPr>
          <a:lstStyle/>
          <a:p>
            <a:r>
              <a:rPr lang="sv-SE" sz="1600" dirty="0" smtClean="0">
                <a:latin typeface="Avenir LT 35 Light" panose="020B0303020000020003" pitchFamily="34" charset="0"/>
              </a:rPr>
              <a:t>Vardagsmotion</a:t>
            </a:r>
            <a:endParaRPr lang="sv-SE" sz="1600" dirty="0">
              <a:latin typeface="Avenir LT 35 Light" panose="020B0303020000020003" pitchFamily="34" charset="0"/>
            </a:endParaRPr>
          </a:p>
        </p:txBody>
      </p:sp>
      <p:sp>
        <p:nvSpPr>
          <p:cNvPr id="12" name="textruta 11"/>
          <p:cNvSpPr txBox="1"/>
          <p:nvPr/>
        </p:nvSpPr>
        <p:spPr>
          <a:xfrm>
            <a:off x="307529" y="2036912"/>
            <a:ext cx="788999" cy="338554"/>
          </a:xfrm>
          <a:prstGeom prst="rect">
            <a:avLst/>
          </a:prstGeom>
          <a:noFill/>
        </p:spPr>
        <p:txBody>
          <a:bodyPr wrap="none" rtlCol="0">
            <a:spAutoFit/>
          </a:bodyPr>
          <a:lstStyle/>
          <a:p>
            <a:r>
              <a:rPr lang="sv-SE" sz="1600" i="1" dirty="0" smtClean="0">
                <a:latin typeface="Avenir LT 35 Light" panose="020B0303020000020003" pitchFamily="34" charset="0"/>
              </a:rPr>
              <a:t>Dator/TV</a:t>
            </a:r>
            <a:endParaRPr lang="sv-SE" sz="1600" i="1" dirty="0">
              <a:latin typeface="Avenir LT 35 Light" panose="020B0303020000020003" pitchFamily="34" charset="0"/>
            </a:endParaRPr>
          </a:p>
        </p:txBody>
      </p:sp>
      <p:sp>
        <p:nvSpPr>
          <p:cNvPr id="13" name="textruta 12"/>
          <p:cNvSpPr txBox="1"/>
          <p:nvPr/>
        </p:nvSpPr>
        <p:spPr>
          <a:xfrm>
            <a:off x="318502" y="4046515"/>
            <a:ext cx="1733167" cy="338554"/>
          </a:xfrm>
          <a:prstGeom prst="rect">
            <a:avLst/>
          </a:prstGeom>
          <a:noFill/>
        </p:spPr>
        <p:txBody>
          <a:bodyPr wrap="none" rtlCol="0">
            <a:spAutoFit/>
          </a:bodyPr>
          <a:lstStyle/>
          <a:p>
            <a:r>
              <a:rPr lang="sv-SE" sz="1600" i="1" dirty="0" smtClean="0">
                <a:latin typeface="Avenir LT 35 Light" panose="020B0303020000020003" pitchFamily="34" charset="0"/>
              </a:rPr>
              <a:t>Löpning, simning, fotboll</a:t>
            </a:r>
            <a:endParaRPr lang="sv-SE" sz="1600" i="1" dirty="0">
              <a:latin typeface="Avenir LT 35 Light" panose="020B0303020000020003" pitchFamily="34" charset="0"/>
            </a:endParaRPr>
          </a:p>
        </p:txBody>
      </p:sp>
      <p:sp>
        <p:nvSpPr>
          <p:cNvPr id="14" name="textruta 13"/>
          <p:cNvSpPr txBox="1"/>
          <p:nvPr/>
        </p:nvSpPr>
        <p:spPr>
          <a:xfrm>
            <a:off x="318502" y="5229200"/>
            <a:ext cx="1316386" cy="338554"/>
          </a:xfrm>
          <a:prstGeom prst="rect">
            <a:avLst/>
          </a:prstGeom>
          <a:noFill/>
        </p:spPr>
        <p:txBody>
          <a:bodyPr wrap="none" rtlCol="0">
            <a:spAutoFit/>
          </a:bodyPr>
          <a:lstStyle/>
          <a:p>
            <a:r>
              <a:rPr lang="sv-SE" sz="1600" i="1" dirty="0" smtClean="0">
                <a:latin typeface="Avenir LT 35 Light" panose="020B0303020000020003" pitchFamily="34" charset="0"/>
              </a:rPr>
              <a:t>Cykla, promenera</a:t>
            </a:r>
            <a:endParaRPr lang="sv-SE" sz="1600" i="1" dirty="0">
              <a:latin typeface="Avenir LT 35 Light" panose="020B0303020000020003" pitchFamily="34" charset="0"/>
            </a:endParaRPr>
          </a:p>
        </p:txBody>
      </p:sp>
      <p:sp>
        <p:nvSpPr>
          <p:cNvPr id="15" name="textruta 14"/>
          <p:cNvSpPr txBox="1"/>
          <p:nvPr/>
        </p:nvSpPr>
        <p:spPr>
          <a:xfrm>
            <a:off x="318502" y="3007838"/>
            <a:ext cx="3168352" cy="338554"/>
          </a:xfrm>
          <a:prstGeom prst="rect">
            <a:avLst/>
          </a:prstGeom>
          <a:noFill/>
        </p:spPr>
        <p:txBody>
          <a:bodyPr wrap="square" rtlCol="0">
            <a:spAutoFit/>
          </a:bodyPr>
          <a:lstStyle/>
          <a:p>
            <a:r>
              <a:rPr lang="sv-SE" sz="1600" i="1" dirty="0" smtClean="0">
                <a:latin typeface="Avenir LT 35 Light" panose="020B0303020000020003" pitchFamily="34" charset="0"/>
              </a:rPr>
              <a:t>Armhävningar, vikter, maskiner</a:t>
            </a:r>
            <a:endParaRPr lang="sv-SE" sz="1600" i="1" dirty="0">
              <a:latin typeface="Avenir LT 35 Light" panose="020B0303020000020003" pitchFamily="34" charset="0"/>
            </a:endParaRPr>
          </a:p>
        </p:txBody>
      </p:sp>
      <p:sp>
        <p:nvSpPr>
          <p:cNvPr id="16" name="textruta 15"/>
          <p:cNvSpPr txBox="1"/>
          <p:nvPr/>
        </p:nvSpPr>
        <p:spPr>
          <a:xfrm>
            <a:off x="5331127" y="2175075"/>
            <a:ext cx="829073" cy="338554"/>
          </a:xfrm>
          <a:prstGeom prst="rect">
            <a:avLst/>
          </a:prstGeom>
          <a:noFill/>
        </p:spPr>
        <p:txBody>
          <a:bodyPr wrap="none" rtlCol="0">
            <a:spAutoFit/>
          </a:bodyPr>
          <a:lstStyle/>
          <a:p>
            <a:r>
              <a:rPr lang="sv-SE" sz="1600" dirty="0" smtClean="0">
                <a:latin typeface="Avenir LT 35 Light" panose="020B0303020000020003" pitchFamily="34" charset="0"/>
              </a:rPr>
              <a:t>Inaktivitet</a:t>
            </a:r>
            <a:endParaRPr lang="sv-SE" sz="1600" dirty="0">
              <a:latin typeface="Avenir LT 35 Light" panose="020B0303020000020003" pitchFamily="34" charset="0"/>
            </a:endParaRPr>
          </a:p>
        </p:txBody>
      </p:sp>
      <p:sp>
        <p:nvSpPr>
          <p:cNvPr id="2" name="textruta 1"/>
          <p:cNvSpPr txBox="1"/>
          <p:nvPr/>
        </p:nvSpPr>
        <p:spPr>
          <a:xfrm>
            <a:off x="4234407" y="2172292"/>
            <a:ext cx="723275" cy="338554"/>
          </a:xfrm>
          <a:prstGeom prst="rect">
            <a:avLst/>
          </a:prstGeom>
          <a:noFill/>
        </p:spPr>
        <p:txBody>
          <a:bodyPr wrap="none" rtlCol="0">
            <a:spAutoFit/>
          </a:bodyPr>
          <a:lstStyle/>
          <a:p>
            <a:r>
              <a:rPr lang="sv-SE" sz="1600" dirty="0" smtClean="0">
                <a:latin typeface="Avenir LT 35 Light" panose="020B0303020000020003" pitchFamily="34" charset="0"/>
              </a:rPr>
              <a:t>Sällan</a:t>
            </a:r>
            <a:endParaRPr lang="sv-SE" sz="1600" dirty="0">
              <a:latin typeface="Avenir LT 35 Light" panose="020B0303020000020003" pitchFamily="34" charset="0"/>
            </a:endParaRPr>
          </a:p>
        </p:txBody>
      </p:sp>
    </p:spTree>
    <p:extLst>
      <p:ext uri="{BB962C8B-B14F-4D97-AF65-F5344CB8AC3E}">
        <p14:creationId xmlns:p14="http://schemas.microsoft.com/office/powerpoint/2010/main" val="161828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628650" y="1844824"/>
            <a:ext cx="7886700" cy="4351338"/>
          </a:xfrm>
        </p:spPr>
        <p:txBody>
          <a:bodyPr/>
          <a:lstStyle/>
          <a:p>
            <a:r>
              <a:rPr lang="sv-SE" dirty="0" smtClean="0"/>
              <a:t>Vikter </a:t>
            </a:r>
            <a:r>
              <a:rPr lang="sv-SE" dirty="0"/>
              <a:t>&gt;</a:t>
            </a:r>
            <a:r>
              <a:rPr lang="sv-SE" dirty="0" smtClean="0"/>
              <a:t>60 procent </a:t>
            </a:r>
            <a:r>
              <a:rPr lang="sv-SE" dirty="0"/>
              <a:t>av max (1 </a:t>
            </a:r>
            <a:r>
              <a:rPr lang="sv-SE" dirty="0" smtClean="0"/>
              <a:t>RM)</a:t>
            </a:r>
          </a:p>
          <a:p>
            <a:pPr marL="0" indent="0">
              <a:buNone/>
            </a:pPr>
            <a:endParaRPr lang="sv-SE" dirty="0" smtClean="0"/>
          </a:p>
          <a:p>
            <a:r>
              <a:rPr lang="sv-SE" dirty="0" smtClean="0"/>
              <a:t>Utgå </a:t>
            </a:r>
            <a:r>
              <a:rPr lang="sv-SE" dirty="0"/>
              <a:t>från att du ska klara 8-12 repetitioner, 1-3 set beroende på syfte och </a:t>
            </a:r>
            <a:r>
              <a:rPr lang="sv-SE" dirty="0" smtClean="0"/>
              <a:t>mål</a:t>
            </a:r>
          </a:p>
          <a:p>
            <a:pPr marL="0" indent="0">
              <a:buNone/>
            </a:pPr>
            <a:endParaRPr lang="sv-SE" dirty="0" smtClean="0"/>
          </a:p>
          <a:p>
            <a:r>
              <a:rPr lang="sv-SE" dirty="0" smtClean="0"/>
              <a:t>Orkar </a:t>
            </a:r>
            <a:r>
              <a:rPr lang="sv-SE" dirty="0"/>
              <a:t>du fler eller färre </a:t>
            </a:r>
            <a:r>
              <a:rPr lang="sv-SE" dirty="0" smtClean="0"/>
              <a:t>kan du ändra belastning</a:t>
            </a:r>
          </a:p>
          <a:p>
            <a:pPr marL="0" indent="0">
              <a:buNone/>
            </a:pPr>
            <a:endParaRPr lang="sv-SE" dirty="0" smtClean="0"/>
          </a:p>
          <a:p>
            <a:r>
              <a:rPr lang="sv-SE" dirty="0" smtClean="0"/>
              <a:t>Arbeta </a:t>
            </a:r>
            <a:r>
              <a:rPr lang="sv-SE" dirty="0"/>
              <a:t>med stora </a:t>
            </a:r>
            <a:r>
              <a:rPr lang="sv-SE" dirty="0" smtClean="0"/>
              <a:t>muskelgrupper</a:t>
            </a:r>
          </a:p>
          <a:p>
            <a:pPr marL="0" indent="0">
              <a:buNone/>
            </a:pPr>
            <a:endParaRPr lang="sv-SE" dirty="0" smtClean="0"/>
          </a:p>
          <a:p>
            <a:r>
              <a:rPr lang="sv-SE" dirty="0" smtClean="0"/>
              <a:t>Träna </a:t>
            </a:r>
            <a:r>
              <a:rPr lang="sv-SE" dirty="0"/>
              <a:t>gärna styrka </a:t>
            </a:r>
            <a:r>
              <a:rPr lang="sv-SE" dirty="0" smtClean="0"/>
              <a:t>&gt;2 </a:t>
            </a:r>
            <a:r>
              <a:rPr lang="sv-SE" dirty="0"/>
              <a:t>gånger i veckan </a:t>
            </a:r>
          </a:p>
        </p:txBody>
      </p:sp>
      <p:sp>
        <p:nvSpPr>
          <p:cNvPr id="2" name="Rubrik 1"/>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Styrketräning </a:t>
            </a:r>
            <a:br>
              <a:rPr lang="sv-SE" sz="3200" dirty="0">
                <a:solidFill>
                  <a:schemeClr val="accent2"/>
                </a:solidFill>
                <a:latin typeface="Avenir LT 65 Medium" panose="020B0603020000020003" pitchFamily="34" charset="0"/>
              </a:rPr>
            </a:br>
            <a:r>
              <a:rPr lang="sv-SE" sz="3200" dirty="0">
                <a:solidFill>
                  <a:schemeClr val="accent2"/>
                </a:solidFill>
                <a:latin typeface="Avenir LT 65 Medium" panose="020B0603020000020003" pitchFamily="34" charset="0"/>
              </a:rPr>
              <a:t>för motion och hälsa</a:t>
            </a:r>
            <a:endParaRPr lang="sv-SE" sz="3200" dirty="0"/>
          </a:p>
        </p:txBody>
      </p:sp>
    </p:spTree>
    <p:extLst>
      <p:ext uri="{BB962C8B-B14F-4D97-AF65-F5344CB8AC3E}">
        <p14:creationId xmlns:p14="http://schemas.microsoft.com/office/powerpoint/2010/main" val="18438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4294967295"/>
          </p:nvPr>
        </p:nvSpPr>
        <p:spPr>
          <a:xfrm>
            <a:off x="628650" y="1988840"/>
            <a:ext cx="7886700" cy="4351338"/>
          </a:xfrm>
        </p:spPr>
        <p:txBody>
          <a:bodyPr>
            <a:normAutofit/>
          </a:bodyPr>
          <a:lstStyle/>
          <a:p>
            <a:r>
              <a:rPr lang="sv-SE" dirty="0"/>
              <a:t>Om du kan samtala utan problem under träningen är intensiteten för lätt </a:t>
            </a:r>
            <a:endParaRPr lang="sv-SE" dirty="0" smtClean="0"/>
          </a:p>
          <a:p>
            <a:pPr marL="0" indent="0">
              <a:buNone/>
            </a:pPr>
            <a:endParaRPr lang="sv-SE" dirty="0" smtClean="0"/>
          </a:p>
          <a:p>
            <a:r>
              <a:rPr lang="sv-SE" dirty="0" smtClean="0"/>
              <a:t>Sträva </a:t>
            </a:r>
            <a:r>
              <a:rPr lang="sv-SE" dirty="0"/>
              <a:t>efter en intensitet där du har svårt att säga </a:t>
            </a:r>
            <a:r>
              <a:rPr lang="sv-SE" dirty="0" smtClean="0"/>
              <a:t>längre meningar</a:t>
            </a:r>
          </a:p>
          <a:p>
            <a:pPr marL="0" indent="0">
              <a:buNone/>
            </a:pPr>
            <a:endParaRPr lang="sv-SE" dirty="0" smtClean="0"/>
          </a:p>
          <a:p>
            <a:r>
              <a:rPr lang="sv-SE" dirty="0" smtClean="0"/>
              <a:t>Hög </a:t>
            </a:r>
            <a:r>
              <a:rPr lang="sv-SE" dirty="0"/>
              <a:t>intensitet och kort </a:t>
            </a:r>
            <a:r>
              <a:rPr lang="sv-SE" dirty="0" smtClean="0"/>
              <a:t>tid varieras med låg intensitet och lång tid</a:t>
            </a:r>
          </a:p>
          <a:p>
            <a:pPr marL="0" indent="0">
              <a:buNone/>
            </a:pPr>
            <a:endParaRPr lang="sv-SE" dirty="0" smtClean="0"/>
          </a:p>
          <a:p>
            <a:r>
              <a:rPr lang="sv-SE" dirty="0" smtClean="0"/>
              <a:t>Om du är frisk - var </a:t>
            </a:r>
            <a:r>
              <a:rPr lang="sv-SE" dirty="0"/>
              <a:t>inte rädd för att ta i </a:t>
            </a:r>
            <a:r>
              <a:rPr lang="sv-SE" dirty="0" smtClean="0"/>
              <a:t>ordentligt </a:t>
            </a:r>
          </a:p>
          <a:p>
            <a:endParaRPr lang="sv-SE" dirty="0"/>
          </a:p>
          <a:p>
            <a:r>
              <a:rPr lang="sv-SE" dirty="0"/>
              <a:t>Träna gärna </a:t>
            </a:r>
            <a:r>
              <a:rPr lang="sv-SE" dirty="0" smtClean="0"/>
              <a:t>konditionsträning &gt;3 </a:t>
            </a:r>
            <a:r>
              <a:rPr lang="sv-SE" dirty="0"/>
              <a:t>gånger i veckan</a:t>
            </a:r>
          </a:p>
          <a:p>
            <a:endParaRPr lang="sv-SE" dirty="0"/>
          </a:p>
          <a:p>
            <a:endParaRPr lang="sv-SE" dirty="0"/>
          </a:p>
        </p:txBody>
      </p:sp>
      <p:sp>
        <p:nvSpPr>
          <p:cNvPr id="2" name="Rubrik 1"/>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Konditionsträning </a:t>
            </a:r>
            <a:br>
              <a:rPr lang="sv-SE" sz="3200" dirty="0">
                <a:solidFill>
                  <a:schemeClr val="accent2"/>
                </a:solidFill>
                <a:latin typeface="Avenir LT 65 Medium" panose="020B0603020000020003" pitchFamily="34" charset="0"/>
              </a:rPr>
            </a:br>
            <a:r>
              <a:rPr lang="sv-SE" sz="3200" dirty="0">
                <a:solidFill>
                  <a:schemeClr val="accent2"/>
                </a:solidFill>
                <a:latin typeface="Avenir LT 65 Medium" panose="020B0603020000020003" pitchFamily="34" charset="0"/>
              </a:rPr>
              <a:t>för motion och hälsa</a:t>
            </a:r>
            <a:endParaRPr lang="sv-SE" sz="3200" dirty="0"/>
          </a:p>
        </p:txBody>
      </p:sp>
    </p:spTree>
    <p:extLst>
      <p:ext uri="{BB962C8B-B14F-4D97-AF65-F5344CB8AC3E}">
        <p14:creationId xmlns:p14="http://schemas.microsoft.com/office/powerpoint/2010/main" val="3731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611560" y="2506662"/>
            <a:ext cx="7886700" cy="4351338"/>
          </a:xfrm>
        </p:spPr>
        <p:txBody>
          <a:bodyPr>
            <a:normAutofit/>
          </a:bodyPr>
          <a:lstStyle/>
          <a:p>
            <a:pPr marL="0" indent="0" algn="ctr">
              <a:buNone/>
            </a:pPr>
            <a:r>
              <a:rPr lang="sv-SE" sz="3600" dirty="0" smtClean="0">
                <a:solidFill>
                  <a:schemeClr val="accent2"/>
                </a:solidFill>
                <a:latin typeface="Avenir LT 65 Medium" panose="020B0603020000020003" pitchFamily="34" charset="0"/>
              </a:rPr>
              <a:t>Vad tycker ni är viktigt för att </a:t>
            </a:r>
          </a:p>
          <a:p>
            <a:pPr marL="0" indent="0" algn="ctr">
              <a:buNone/>
            </a:pPr>
            <a:r>
              <a:rPr lang="sv-SE" sz="3600" dirty="0" smtClean="0">
                <a:solidFill>
                  <a:schemeClr val="accent2"/>
                </a:solidFill>
                <a:latin typeface="Avenir LT 65 Medium" panose="020B0603020000020003" pitchFamily="34" charset="0"/>
              </a:rPr>
              <a:t>må bra?</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71462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118" y="0"/>
            <a:ext cx="9144000" cy="6858000"/>
          </a:xfrm>
          <a:prstGeom prst="rect">
            <a:avLst/>
          </a:prstGeom>
        </p:spPr>
      </p:pic>
      <p:sp>
        <p:nvSpPr>
          <p:cNvPr id="7" name="Rectangle 9"/>
          <p:cNvSpPr txBox="1">
            <a:spLocks noChangeArrowheads="1"/>
          </p:cNvSpPr>
          <p:nvPr/>
        </p:nvSpPr>
        <p:spPr bwMode="auto">
          <a:xfrm>
            <a:off x="-756592" y="116632"/>
            <a:ext cx="6786754" cy="3394472"/>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fontAlgn="base">
              <a:spcBef>
                <a:spcPct val="20000"/>
              </a:spcBef>
              <a:spcAft>
                <a:spcPct val="0"/>
              </a:spcAft>
              <a:buClr>
                <a:schemeClr val="bg2"/>
              </a:buClr>
              <a:buSzPct val="75000"/>
              <a:buFont typeface="Wingdings" pitchFamily="2" charset="2"/>
              <a:buChar char="n"/>
              <a:defRPr/>
            </a:pPr>
            <a:endParaRPr lang="sv-SE" sz="2400" kern="0" dirty="0"/>
          </a:p>
          <a:p>
            <a:pPr marL="257175" indent="-257175" fontAlgn="base">
              <a:spcBef>
                <a:spcPct val="20000"/>
              </a:spcBef>
              <a:spcAft>
                <a:spcPct val="0"/>
              </a:spcAft>
              <a:buClr>
                <a:schemeClr val="bg2"/>
              </a:buClr>
              <a:buSzPct val="75000"/>
              <a:defRPr/>
            </a:pPr>
            <a:r>
              <a:rPr lang="sv-SE" sz="2400" kern="0" dirty="0"/>
              <a:t>			</a:t>
            </a:r>
            <a:r>
              <a:rPr lang="sv-SE" sz="2100" kern="0" dirty="0">
                <a:latin typeface="Avenir LT 35 Light" panose="020B0303020000020003" pitchFamily="34" charset="0"/>
              </a:rPr>
              <a:t>80 % </a:t>
            </a:r>
            <a:r>
              <a:rPr lang="sv-SE" sz="2100" kern="0" dirty="0" smtClean="0">
                <a:latin typeface="Avenir LT 35 Light" panose="020B0303020000020003" pitchFamily="34" charset="0"/>
              </a:rPr>
              <a:t>av hjärt- och kärlsjukdomar</a:t>
            </a:r>
            <a:endParaRPr lang="sv-SE" sz="2100" kern="0" dirty="0">
              <a:latin typeface="Avenir LT 35 Light" panose="020B0303020000020003" pitchFamily="34" charset="0"/>
            </a:endParaRPr>
          </a:p>
          <a:p>
            <a:pPr marL="257175" indent="-257175" fontAlgn="base">
              <a:spcBef>
                <a:spcPct val="20000"/>
              </a:spcBef>
              <a:spcAft>
                <a:spcPct val="0"/>
              </a:spcAft>
              <a:buClr>
                <a:schemeClr val="bg2"/>
              </a:buClr>
              <a:buSzPct val="75000"/>
              <a:defRPr/>
            </a:pPr>
            <a:r>
              <a:rPr lang="sv-SE" sz="2100" kern="0" dirty="0">
                <a:latin typeface="Avenir LT 35 Light" panose="020B0303020000020003" pitchFamily="34" charset="0"/>
              </a:rPr>
              <a:t>			90 % </a:t>
            </a:r>
            <a:r>
              <a:rPr lang="sv-SE" sz="2100" kern="0" dirty="0" smtClean="0">
                <a:latin typeface="Avenir LT 35 Light" panose="020B0303020000020003" pitchFamily="34" charset="0"/>
              </a:rPr>
              <a:t>av diabetes typ 2</a:t>
            </a:r>
            <a:endParaRPr lang="sv-SE" sz="2100" kern="0" dirty="0">
              <a:latin typeface="Avenir LT 35 Light" panose="020B0303020000020003" pitchFamily="34" charset="0"/>
            </a:endParaRPr>
          </a:p>
          <a:p>
            <a:pPr marL="257175" indent="-257175" fontAlgn="base">
              <a:spcBef>
                <a:spcPct val="20000"/>
              </a:spcBef>
              <a:spcAft>
                <a:spcPct val="0"/>
              </a:spcAft>
              <a:buClr>
                <a:schemeClr val="bg2"/>
              </a:buClr>
              <a:buSzPct val="75000"/>
              <a:defRPr/>
            </a:pPr>
            <a:r>
              <a:rPr lang="sv-SE" sz="2100" kern="0" dirty="0">
                <a:latin typeface="Avenir LT 35 Light" panose="020B0303020000020003" pitchFamily="34" charset="0"/>
              </a:rPr>
              <a:t>			30 % av all </a:t>
            </a:r>
            <a:r>
              <a:rPr lang="sv-SE" sz="2100" kern="0" dirty="0" smtClean="0">
                <a:latin typeface="Avenir LT 35 Light" panose="020B0303020000020003" pitchFamily="34" charset="0"/>
              </a:rPr>
              <a:t>cancer</a:t>
            </a:r>
            <a:endParaRPr lang="sv-SE" sz="2100" kern="0" dirty="0">
              <a:latin typeface="Avenir LT 35 Light" panose="020B0303020000020003" pitchFamily="34" charset="0"/>
            </a:endParaRPr>
          </a:p>
        </p:txBody>
      </p:sp>
      <p:sp>
        <p:nvSpPr>
          <p:cNvPr id="9" name="Rectangle 8"/>
          <p:cNvSpPr>
            <a:spLocks noGrp="1" noChangeArrowheads="1"/>
          </p:cNvSpPr>
          <p:nvPr>
            <p:ph type="title"/>
          </p:nvPr>
        </p:nvSpPr>
        <p:spPr>
          <a:xfrm>
            <a:off x="192234" y="6249561"/>
            <a:ext cx="6272454" cy="857250"/>
          </a:xfrm>
          <a:ln>
            <a:noFill/>
          </a:ln>
        </p:spPr>
        <p:txBody>
          <a:bodyPr/>
          <a:lstStyle/>
          <a:p>
            <a:pPr eaLnBrk="1" hangingPunct="1"/>
            <a:r>
              <a:rPr lang="sv-SE" sz="600" dirty="0"/>
              <a:t>Källa: WHO (World Health organisation) </a:t>
            </a:r>
            <a:br>
              <a:rPr lang="sv-SE" sz="600" dirty="0"/>
            </a:br>
            <a:endParaRPr lang="sv-SE" sz="600" dirty="0"/>
          </a:p>
        </p:txBody>
      </p:sp>
      <p:sp>
        <p:nvSpPr>
          <p:cNvPr id="3" name="Rektangel 2"/>
          <p:cNvSpPr/>
          <p:nvPr/>
        </p:nvSpPr>
        <p:spPr>
          <a:xfrm>
            <a:off x="6716364" y="4312453"/>
            <a:ext cx="2209160" cy="2419124"/>
          </a:xfrm>
          <a:prstGeom prst="rect">
            <a:avLst/>
          </a:prstGeom>
        </p:spPr>
        <p:txBody>
          <a:bodyPr wrap="square">
            <a:spAutoFit/>
          </a:bodyPr>
          <a:lstStyle/>
          <a:p>
            <a:pPr marL="257175" indent="-257175" algn="ctr" fontAlgn="base">
              <a:spcBef>
                <a:spcPct val="20000"/>
              </a:spcBef>
              <a:spcAft>
                <a:spcPct val="0"/>
              </a:spcAft>
              <a:buClr>
                <a:schemeClr val="bg2"/>
              </a:buClr>
              <a:buSzPct val="75000"/>
              <a:defRPr/>
            </a:pPr>
            <a:r>
              <a:rPr lang="sv-SE" sz="2100" kern="0" dirty="0" smtClean="0">
                <a:latin typeface="Avenir LT 35 Light" panose="020B0303020000020003" pitchFamily="34" charset="0"/>
              </a:rPr>
              <a:t>…kan </a:t>
            </a:r>
            <a:r>
              <a:rPr lang="sv-SE" sz="2100" kern="0" dirty="0">
                <a:latin typeface="Avenir LT 35 Light" panose="020B0303020000020003" pitchFamily="34" charset="0"/>
              </a:rPr>
              <a:t>förebyggas genom </a:t>
            </a:r>
            <a:r>
              <a:rPr lang="sv-SE" sz="2100" kern="0" dirty="0" smtClean="0">
                <a:latin typeface="Avenir LT 35 Light" panose="020B0303020000020003" pitchFamily="34" charset="0"/>
              </a:rPr>
              <a:t>bättre </a:t>
            </a:r>
            <a:r>
              <a:rPr lang="sv-SE" sz="2100" kern="0" dirty="0">
                <a:latin typeface="Avenir LT 35 Light" panose="020B0303020000020003" pitchFamily="34" charset="0"/>
              </a:rPr>
              <a:t>matvanor, </a:t>
            </a:r>
            <a:r>
              <a:rPr lang="sv-SE" sz="2100" kern="0" dirty="0" smtClean="0">
                <a:latin typeface="Avenir LT 35 Light" panose="020B0303020000020003" pitchFamily="34" charset="0"/>
              </a:rPr>
              <a:t>rökstopp </a:t>
            </a:r>
            <a:r>
              <a:rPr lang="sv-SE" sz="2100" kern="0" dirty="0">
                <a:latin typeface="Avenir LT 35 Light" panose="020B0303020000020003" pitchFamily="34" charset="0"/>
              </a:rPr>
              <a:t>och tillräckligt med fysisk </a:t>
            </a:r>
            <a:r>
              <a:rPr lang="sv-SE" sz="2100" kern="0" dirty="0" smtClean="0">
                <a:latin typeface="Avenir LT 35 Light" panose="020B0303020000020003" pitchFamily="34" charset="0"/>
              </a:rPr>
              <a:t>aktivitet.</a:t>
            </a:r>
            <a:endParaRPr lang="sv-SE" sz="2100" dirty="0"/>
          </a:p>
        </p:txBody>
      </p:sp>
    </p:spTree>
    <p:extLst>
      <p:ext uri="{BB962C8B-B14F-4D97-AF65-F5344CB8AC3E}">
        <p14:creationId xmlns:p14="http://schemas.microsoft.com/office/powerpoint/2010/main" val="35812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683568" y="2780928"/>
            <a:ext cx="7886700" cy="1440160"/>
          </a:xfrm>
        </p:spPr>
        <p:txBody>
          <a:bodyPr>
            <a:normAutofit/>
          </a:bodyPr>
          <a:lstStyle/>
          <a:p>
            <a:pPr marL="0" indent="0" algn="ctr">
              <a:buNone/>
            </a:pPr>
            <a:r>
              <a:rPr lang="sv-SE" sz="3600" dirty="0" smtClean="0">
                <a:latin typeface="Avenir LT 65 Medium" panose="020B0603020000020003" pitchFamily="34" charset="0"/>
              </a:rPr>
              <a:t>Läs mer på </a:t>
            </a:r>
            <a:r>
              <a:rPr lang="sv-SE" sz="3600" dirty="0" smtClean="0">
                <a:solidFill>
                  <a:schemeClr val="accent2"/>
                </a:solidFill>
                <a:latin typeface="Avenir LT 65 Medium" panose="020B0603020000020003" pitchFamily="34" charset="0"/>
              </a:rPr>
              <a:t>www.aktivskola.org</a:t>
            </a:r>
            <a:endParaRPr lang="sv-SE" sz="36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494742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3"/>
          <p:cNvSpPr>
            <a:spLocks noGrp="1"/>
          </p:cNvSpPr>
          <p:nvPr>
            <p:ph type="title"/>
          </p:nvPr>
        </p:nvSpPr>
        <p:spPr>
          <a:xfrm>
            <a:off x="628650" y="365126"/>
            <a:ext cx="7886700" cy="1325563"/>
          </a:xfrm>
        </p:spPr>
        <p:txBody>
          <a:bodyPr/>
          <a:lstStyle/>
          <a:p>
            <a:pPr algn="ctr">
              <a:defRPr/>
            </a:pPr>
            <a:r>
              <a:rPr lang="sv-SE" sz="3200" dirty="0">
                <a:solidFill>
                  <a:schemeClr val="accent2"/>
                </a:solidFill>
                <a:latin typeface="Avenir LT 65 Medium" panose="020B0603020000020003" pitchFamily="34" charset="0"/>
              </a:rPr>
              <a:t>Att må bra handlar om balans</a:t>
            </a:r>
            <a:endParaRPr lang="sv-SE" sz="3200" b="1" dirty="0">
              <a:solidFill>
                <a:schemeClr val="accent2"/>
              </a:solidFill>
              <a:latin typeface="Avenir LT 65 Medium" panose="020B0603020000020003"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12776"/>
            <a:ext cx="6720746" cy="4032448"/>
          </a:xfrm>
          <a:prstGeom prst="rect">
            <a:avLst/>
          </a:prstGeom>
        </p:spPr>
      </p:pic>
    </p:spTree>
    <p:extLst>
      <p:ext uri="{BB962C8B-B14F-4D97-AF65-F5344CB8AC3E}">
        <p14:creationId xmlns:p14="http://schemas.microsoft.com/office/powerpoint/2010/main" val="316041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1980294" y="2636912"/>
            <a:ext cx="5183412" cy="2400657"/>
          </a:xfrm>
          <a:prstGeom prst="rect">
            <a:avLst/>
          </a:prstGeom>
        </p:spPr>
        <p:txBody>
          <a:bodyPr wrap="square">
            <a:spAutoFit/>
          </a:bodyPr>
          <a:lstStyle/>
          <a:p>
            <a:pPr marL="342900" indent="-342900">
              <a:buFont typeface="Arial" panose="020B0604020202020204" pitchFamily="34" charset="0"/>
              <a:buChar char="•"/>
            </a:pPr>
            <a:r>
              <a:rPr lang="sv-SE" sz="2100" dirty="0" smtClean="0">
                <a:latin typeface="Avenir LT 35 Light" panose="020B0303020000020003" pitchFamily="34" charset="0"/>
              </a:rPr>
              <a:t>Återhämtning/uppbyggnad</a:t>
            </a:r>
          </a:p>
          <a:p>
            <a:pPr marL="342900" indent="-342900">
              <a:buFont typeface="Arial" panose="020B0604020202020204" pitchFamily="34" charset="0"/>
              <a:buChar char="•"/>
            </a:pPr>
            <a:endParaRPr lang="sv-SE" sz="2100" dirty="0" smtClean="0">
              <a:latin typeface="Avenir LT 35 Light" panose="020B0303020000020003" pitchFamily="34" charset="0"/>
            </a:endParaRPr>
          </a:p>
          <a:p>
            <a:pPr marL="342900" indent="-342900">
              <a:buFont typeface="Arial" panose="020B0604020202020204" pitchFamily="34" charset="0"/>
              <a:buChar char="•"/>
            </a:pPr>
            <a:r>
              <a:rPr lang="sv-SE" sz="2100" dirty="0" smtClean="0">
                <a:latin typeface="Avenir LT 35 Light" panose="020B0303020000020003" pitchFamily="34" charset="0"/>
              </a:rPr>
              <a:t>Energisparande</a:t>
            </a:r>
          </a:p>
          <a:p>
            <a:pPr marL="342900" indent="-342900">
              <a:buFont typeface="Arial" panose="020B0604020202020204" pitchFamily="34" charset="0"/>
              <a:buChar char="•"/>
            </a:pPr>
            <a:endParaRPr lang="sv-SE" sz="2100" dirty="0" smtClean="0">
              <a:latin typeface="Avenir LT 35 Light" panose="020B0303020000020003" pitchFamily="34" charset="0"/>
            </a:endParaRPr>
          </a:p>
          <a:p>
            <a:pPr marL="342900" indent="-342900">
              <a:buFont typeface="Arial" panose="020B0604020202020204" pitchFamily="34" charset="0"/>
              <a:buChar char="•"/>
            </a:pPr>
            <a:r>
              <a:rPr lang="sv-SE" sz="2100" dirty="0">
                <a:latin typeface="Avenir LT 35 Light" panose="020B0303020000020003" pitchFamily="34" charset="0"/>
              </a:rPr>
              <a:t>Inlärning</a:t>
            </a:r>
          </a:p>
          <a:p>
            <a:pPr marL="342900" indent="-342900">
              <a:buFont typeface="Arial" panose="020B0604020202020204" pitchFamily="34" charset="0"/>
              <a:buChar char="•"/>
            </a:pPr>
            <a:endParaRPr lang="sv-SE" sz="2400" dirty="0"/>
          </a:p>
          <a:p>
            <a:endParaRPr lang="sv-SE" sz="2100" dirty="0"/>
          </a:p>
        </p:txBody>
      </p:sp>
      <p:sp>
        <p:nvSpPr>
          <p:cNvPr id="4" name="Rubrik 3"/>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Sömn</a:t>
            </a:r>
            <a:endParaRPr lang="sv-SE" sz="32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3858940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SE" sz="3200" dirty="0">
                <a:solidFill>
                  <a:schemeClr val="accent2"/>
                </a:solidFill>
                <a:latin typeface="Avenir LT 65 Medium" panose="020B0603020000020003" pitchFamily="34" charset="0"/>
              </a:rPr>
              <a:t>Vad innebär hög kvalitet på sömnen?</a:t>
            </a:r>
          </a:p>
        </p:txBody>
      </p:sp>
      <p:sp>
        <p:nvSpPr>
          <p:cNvPr id="3" name="Platshållare för innehåll 2"/>
          <p:cNvSpPr>
            <a:spLocks noGrp="1"/>
          </p:cNvSpPr>
          <p:nvPr>
            <p:ph idx="4294967295"/>
          </p:nvPr>
        </p:nvSpPr>
        <p:spPr>
          <a:xfrm>
            <a:off x="628650" y="1844824"/>
            <a:ext cx="7886700" cy="4351338"/>
          </a:xfrm>
        </p:spPr>
        <p:txBody>
          <a:bodyPr/>
          <a:lstStyle/>
          <a:p>
            <a:pPr algn="ctr"/>
            <a:r>
              <a:rPr lang="sv-SE" dirty="0" smtClean="0"/>
              <a:t>Somnar </a:t>
            </a:r>
            <a:r>
              <a:rPr lang="sv-SE" dirty="0"/>
              <a:t>snabbt (&lt; 45 min) </a:t>
            </a:r>
            <a:r>
              <a:rPr lang="sv-SE" dirty="0" smtClean="0"/>
              <a:t>”Kliv på sömntåget”</a:t>
            </a:r>
            <a:br>
              <a:rPr lang="sv-SE" dirty="0" smtClean="0"/>
            </a:br>
            <a:endParaRPr lang="sv-SE" dirty="0" smtClean="0"/>
          </a:p>
          <a:p>
            <a:pPr algn="ctr"/>
            <a:r>
              <a:rPr lang="sv-SE" dirty="0" smtClean="0"/>
              <a:t>Få </a:t>
            </a:r>
            <a:r>
              <a:rPr lang="sv-SE" dirty="0"/>
              <a:t>och korta (&lt; 45 min) </a:t>
            </a:r>
            <a:r>
              <a:rPr lang="sv-SE" dirty="0" smtClean="0"/>
              <a:t>uppvaknanden</a:t>
            </a:r>
            <a:br>
              <a:rPr lang="sv-SE" dirty="0" smtClean="0"/>
            </a:br>
            <a:endParaRPr lang="sv-SE" dirty="0" smtClean="0"/>
          </a:p>
          <a:p>
            <a:pPr algn="ctr"/>
            <a:r>
              <a:rPr lang="sv-SE" dirty="0" smtClean="0"/>
              <a:t>Sover ut hela tiden </a:t>
            </a:r>
            <a:r>
              <a:rPr lang="sv-SE" dirty="0"/>
              <a:t>(vaknar </a:t>
            </a:r>
            <a:r>
              <a:rPr lang="sv-SE" dirty="0" smtClean="0"/>
              <a:t>&lt; 1 timme </a:t>
            </a:r>
            <a:r>
              <a:rPr lang="sv-SE" dirty="0"/>
              <a:t>innan utsatt </a:t>
            </a:r>
            <a:r>
              <a:rPr lang="sv-SE" dirty="0" smtClean="0"/>
              <a:t>tid)</a:t>
            </a:r>
            <a:br>
              <a:rPr lang="sv-SE" dirty="0" smtClean="0"/>
            </a:br>
            <a:endParaRPr lang="sv-SE" dirty="0" smtClean="0"/>
          </a:p>
          <a:p>
            <a:pPr algn="ctr"/>
            <a:r>
              <a:rPr lang="sv-SE" dirty="0" smtClean="0"/>
              <a:t>Tillräckligt </a:t>
            </a:r>
            <a:r>
              <a:rPr lang="sv-SE" dirty="0"/>
              <a:t>lång sömn (&gt; 85% </a:t>
            </a:r>
            <a:r>
              <a:rPr lang="sv-SE" dirty="0" smtClean="0"/>
              <a:t>av sömnbehovet)</a:t>
            </a:r>
            <a:br>
              <a:rPr lang="sv-SE" dirty="0" smtClean="0"/>
            </a:br>
            <a:endParaRPr lang="sv-SE" dirty="0" smtClean="0"/>
          </a:p>
          <a:p>
            <a:pPr algn="ctr"/>
            <a:r>
              <a:rPr lang="sv-SE" dirty="0" smtClean="0"/>
              <a:t>God </a:t>
            </a:r>
            <a:r>
              <a:rPr lang="sv-SE" dirty="0"/>
              <a:t>sömnkvalitet (djup, sammanhållen sömn) </a:t>
            </a:r>
            <a:endParaRPr lang="sv-SE" dirty="0" smtClean="0"/>
          </a:p>
          <a:p>
            <a:pPr algn="ctr"/>
            <a:endParaRPr lang="sv-SE" dirty="0"/>
          </a:p>
          <a:p>
            <a:pPr marL="0" indent="0" algn="ctr">
              <a:buNone/>
            </a:pPr>
            <a:r>
              <a:rPr lang="sv-SE" dirty="0" smtClean="0"/>
              <a:t>Men…hur vet man om man har en hög kvalitet på sömnen? </a:t>
            </a:r>
          </a:p>
          <a:p>
            <a:pPr marL="0" indent="0" algn="ctr">
              <a:buNone/>
            </a:pPr>
            <a:r>
              <a:rPr lang="sv-SE" dirty="0" smtClean="0"/>
              <a:t>Jo, man känner sig pigg </a:t>
            </a:r>
            <a:r>
              <a:rPr lang="sv-SE" dirty="0"/>
              <a:t>och </a:t>
            </a:r>
            <a:r>
              <a:rPr lang="sv-SE" dirty="0" smtClean="0"/>
              <a:t>är vaken </a:t>
            </a:r>
            <a:r>
              <a:rPr lang="sv-SE" dirty="0"/>
              <a:t>under dagen!</a:t>
            </a:r>
          </a:p>
        </p:txBody>
      </p:sp>
    </p:spTree>
    <p:extLst>
      <p:ext uri="{BB962C8B-B14F-4D97-AF65-F5344CB8AC3E}">
        <p14:creationId xmlns:p14="http://schemas.microsoft.com/office/powerpoint/2010/main" val="7522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Platshållare för innehåll 2"/>
          <p:cNvSpPr txBox="1">
            <a:spLocks/>
          </p:cNvSpPr>
          <p:nvPr/>
        </p:nvSpPr>
        <p:spPr>
          <a:xfrm>
            <a:off x="5148064" y="1412776"/>
            <a:ext cx="3744416" cy="151216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sv-SE" dirty="0" smtClean="0">
                <a:latin typeface="Avenir LT 35 Light" panose="020B0303020000020003" pitchFamily="34" charset="0"/>
              </a:rPr>
              <a:t>Stress kan vara både positiv och negativ. Det som avgör är vad vi gör med stressen!</a:t>
            </a:r>
          </a:p>
        </p:txBody>
      </p:sp>
      <p:sp>
        <p:nvSpPr>
          <p:cNvPr id="5" name="Rubrik 4"/>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Stress</a:t>
            </a:r>
            <a:endParaRPr lang="sv-SE" sz="3200" dirty="0">
              <a:solidFill>
                <a:schemeClr val="accent2"/>
              </a:solidFill>
              <a:latin typeface="Avenir LT 65 Medium" panose="020B0603020000020003" pitchFamily="34" charset="0"/>
            </a:endParaRPr>
          </a:p>
        </p:txBody>
      </p:sp>
    </p:spTree>
    <p:extLst>
      <p:ext uri="{BB962C8B-B14F-4D97-AF65-F5344CB8AC3E}">
        <p14:creationId xmlns:p14="http://schemas.microsoft.com/office/powerpoint/2010/main" val="202295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Minska på stressen</a:t>
            </a:r>
            <a:endParaRPr lang="sv-SE" sz="3200" dirty="0">
              <a:solidFill>
                <a:schemeClr val="accent2"/>
              </a:solidFill>
              <a:latin typeface="Avenir LT 65 Medium" panose="020B0603020000020003" pitchFamily="34" charset="0"/>
            </a:endParaRPr>
          </a:p>
        </p:txBody>
      </p:sp>
      <p:sp>
        <p:nvSpPr>
          <p:cNvPr id="3" name="Platshållare för innehåll 2"/>
          <p:cNvSpPr>
            <a:spLocks noGrp="1"/>
          </p:cNvSpPr>
          <p:nvPr>
            <p:ph idx="4294967295"/>
          </p:nvPr>
        </p:nvSpPr>
        <p:spPr>
          <a:xfrm>
            <a:off x="624422" y="1988840"/>
            <a:ext cx="7886700" cy="4351338"/>
          </a:xfrm>
        </p:spPr>
        <p:txBody>
          <a:bodyPr/>
          <a:lstStyle/>
          <a:p>
            <a:pPr algn="ctr"/>
            <a:r>
              <a:rPr lang="sv-SE" dirty="0" smtClean="0">
                <a:latin typeface="Avenir LT 35 Light" panose="020B0303020000020003" pitchFamily="34" charset="0"/>
              </a:rPr>
              <a:t>Sov ordentligt</a:t>
            </a:r>
            <a:br>
              <a:rPr lang="sv-SE" dirty="0" smtClean="0">
                <a:latin typeface="Avenir LT 35 Light" panose="020B0303020000020003" pitchFamily="34" charset="0"/>
              </a:rPr>
            </a:br>
            <a:endParaRPr lang="sv-SE" dirty="0" smtClean="0">
              <a:latin typeface="Avenir LT 35 Light" panose="020B0303020000020003" pitchFamily="34" charset="0"/>
            </a:endParaRPr>
          </a:p>
          <a:p>
            <a:pPr algn="ctr"/>
            <a:r>
              <a:rPr lang="sv-SE" dirty="0" smtClean="0">
                <a:latin typeface="Avenir LT 35 Light" panose="020B0303020000020003" pitchFamily="34" charset="0"/>
              </a:rPr>
              <a:t>Var fysiskt aktiv</a:t>
            </a:r>
            <a:br>
              <a:rPr lang="sv-SE" dirty="0" smtClean="0">
                <a:latin typeface="Avenir LT 35 Light" panose="020B0303020000020003" pitchFamily="34" charset="0"/>
              </a:rPr>
            </a:br>
            <a:endParaRPr lang="sv-SE" dirty="0" smtClean="0">
              <a:latin typeface="Avenir LT 35 Light" panose="020B0303020000020003" pitchFamily="34" charset="0"/>
            </a:endParaRPr>
          </a:p>
          <a:p>
            <a:pPr algn="ctr"/>
            <a:r>
              <a:rPr lang="sv-SE" dirty="0" smtClean="0">
                <a:latin typeface="Avenir LT 35 Light" panose="020B0303020000020003" pitchFamily="34" charset="0"/>
              </a:rPr>
              <a:t>Ät näringsrik mat</a:t>
            </a:r>
            <a:br>
              <a:rPr lang="sv-SE" dirty="0" smtClean="0">
                <a:latin typeface="Avenir LT 35 Light" panose="020B0303020000020003" pitchFamily="34" charset="0"/>
              </a:rPr>
            </a:br>
            <a:endParaRPr lang="sv-SE" dirty="0" smtClean="0">
              <a:latin typeface="Avenir LT 35 Light" panose="020B0303020000020003" pitchFamily="34" charset="0"/>
            </a:endParaRPr>
          </a:p>
          <a:p>
            <a:pPr algn="ctr"/>
            <a:r>
              <a:rPr lang="sv-SE" dirty="0" smtClean="0">
                <a:latin typeface="Avenir LT 35 Light" panose="020B0303020000020003" pitchFamily="34" charset="0"/>
              </a:rPr>
              <a:t>Umgås med kompisar och familj</a:t>
            </a:r>
            <a:br>
              <a:rPr lang="sv-SE" dirty="0" smtClean="0">
                <a:latin typeface="Avenir LT 35 Light" panose="020B0303020000020003" pitchFamily="34" charset="0"/>
              </a:rPr>
            </a:br>
            <a:endParaRPr lang="sv-SE" dirty="0" smtClean="0">
              <a:latin typeface="Avenir LT 35 Light" panose="020B0303020000020003" pitchFamily="34" charset="0"/>
            </a:endParaRPr>
          </a:p>
          <a:p>
            <a:pPr algn="ctr"/>
            <a:r>
              <a:rPr lang="sv-SE" dirty="0" smtClean="0">
                <a:latin typeface="Avenir LT 35 Light" panose="020B0303020000020003" pitchFamily="34" charset="0"/>
              </a:rPr>
              <a:t>Använd tankens kraft på rätt sätt</a:t>
            </a:r>
            <a:endParaRPr lang="sv-SE" dirty="0">
              <a:latin typeface="Avenir LT 35 Light" panose="020B0303020000020003" pitchFamily="34" charset="0"/>
            </a:endParaRPr>
          </a:p>
        </p:txBody>
      </p:sp>
    </p:spTree>
    <p:extLst>
      <p:ext uri="{BB962C8B-B14F-4D97-AF65-F5344CB8AC3E}">
        <p14:creationId xmlns:p14="http://schemas.microsoft.com/office/powerpoint/2010/main" val="3321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704" y="1916552"/>
            <a:ext cx="3523964" cy="2642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ruta 7"/>
          <p:cNvSpPr txBox="1"/>
          <p:nvPr/>
        </p:nvSpPr>
        <p:spPr>
          <a:xfrm>
            <a:off x="4806512" y="1916552"/>
            <a:ext cx="658450" cy="415498"/>
          </a:xfrm>
          <a:prstGeom prst="rect">
            <a:avLst/>
          </a:prstGeom>
          <a:noFill/>
        </p:spPr>
        <p:txBody>
          <a:bodyPr wrap="none" rtlCol="0">
            <a:spAutoFit/>
          </a:bodyPr>
          <a:lstStyle/>
          <a:p>
            <a:r>
              <a:rPr lang="sv-SE" sz="2100" dirty="0" smtClean="0">
                <a:solidFill>
                  <a:schemeClr val="accent2"/>
                </a:solidFill>
                <a:latin typeface="Avenir LT 35 Light" panose="020B0303020000020003" pitchFamily="34" charset="0"/>
              </a:rPr>
              <a:t>ATP</a:t>
            </a:r>
            <a:endParaRPr lang="sv-SE" sz="2100" dirty="0">
              <a:solidFill>
                <a:schemeClr val="accent2"/>
              </a:solidFill>
              <a:latin typeface="Avenir LT 35 Light" panose="020B0303020000020003" pitchFamily="34" charset="0"/>
            </a:endParaRPr>
          </a:p>
        </p:txBody>
      </p: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19368">
            <a:off x="919298" y="2038761"/>
            <a:ext cx="3353112" cy="223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Lika med 2"/>
          <p:cNvSpPr/>
          <p:nvPr/>
        </p:nvSpPr>
        <p:spPr>
          <a:xfrm>
            <a:off x="4143312" y="2913769"/>
            <a:ext cx="914400" cy="914400"/>
          </a:xfrm>
          <a:prstGeom prst="mathEqual">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sp>
        <p:nvSpPr>
          <p:cNvPr id="10" name="Rubrik 9"/>
          <p:cNvSpPr>
            <a:spLocks noGrp="1"/>
          </p:cNvSpPr>
          <p:nvPr>
            <p:ph type="title"/>
          </p:nvPr>
        </p:nvSpPr>
        <p:spPr/>
        <p:txBody>
          <a:bodyPr>
            <a:normAutofit/>
          </a:bodyPr>
          <a:lstStyle/>
          <a:p>
            <a:pPr algn="ctr"/>
            <a:r>
              <a:rPr lang="sv-SE" sz="3200" dirty="0" smtClean="0">
                <a:solidFill>
                  <a:schemeClr val="accent2"/>
                </a:solidFill>
                <a:latin typeface="Avenir LT 65 Medium" panose="020B0603020000020003" pitchFamily="34" charset="0"/>
              </a:rPr>
              <a:t>ATP = Universell energivaluta</a:t>
            </a:r>
            <a:endParaRPr lang="sv-SE" sz="3200" dirty="0"/>
          </a:p>
        </p:txBody>
      </p:sp>
    </p:spTree>
    <p:extLst>
      <p:ext uri="{BB962C8B-B14F-4D97-AF65-F5344CB8AC3E}">
        <p14:creationId xmlns:p14="http://schemas.microsoft.com/office/powerpoint/2010/main" val="3888629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10871</TotalTime>
  <Words>2857</Words>
  <Application>Microsoft Office PowerPoint</Application>
  <PresentationFormat>Bildspel på skärmen (4:3)</PresentationFormat>
  <Paragraphs>287</Paragraphs>
  <Slides>30</Slides>
  <Notes>30</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30</vt:i4>
      </vt:variant>
    </vt:vector>
  </HeadingPairs>
  <TitlesOfParts>
    <vt:vector size="40" baseType="lpstr">
      <vt:lpstr>Arial</vt:lpstr>
      <vt:lpstr>Avenir LT 35 Light</vt:lpstr>
      <vt:lpstr>Avenir LT 65 Medium</vt:lpstr>
      <vt:lpstr>Calibri</vt:lpstr>
      <vt:lpstr>Calibri Light</vt:lpstr>
      <vt:lpstr>Palatino Linotype</vt:lpstr>
      <vt:lpstr>Times</vt:lpstr>
      <vt:lpstr>Wingdings</vt:lpstr>
      <vt:lpstr>Anpassad formgivning</vt:lpstr>
      <vt:lpstr>Office-tema</vt:lpstr>
      <vt:lpstr>PowerPoint-presentation</vt:lpstr>
      <vt:lpstr>Att må bra i kropp &amp; knopp</vt:lpstr>
      <vt:lpstr>Källa: WHO (World Health organisation)  </vt:lpstr>
      <vt:lpstr>Att må bra handlar om balans</vt:lpstr>
      <vt:lpstr>Sömn</vt:lpstr>
      <vt:lpstr>Vad innebär hög kvalitet på sömnen?</vt:lpstr>
      <vt:lpstr>Stress</vt:lpstr>
      <vt:lpstr>Minska på stressen</vt:lpstr>
      <vt:lpstr>ATP = Universell energivaluta</vt:lpstr>
      <vt:lpstr>ATP</vt:lpstr>
      <vt:lpstr>TEE = Människans totala energiförbrukning</vt:lpstr>
      <vt:lpstr>Energibalans</vt:lpstr>
      <vt:lpstr>Vi är vad vi äter! </vt:lpstr>
      <vt:lpstr>PowerPoint-presentation</vt:lpstr>
      <vt:lpstr>Kolhydrater</vt:lpstr>
      <vt:lpstr>Fett</vt:lpstr>
      <vt:lpstr> Protein </vt:lpstr>
      <vt:lpstr>Riktlinjer för en bra måltid</vt:lpstr>
      <vt:lpstr>Min tallriksmodell</vt:lpstr>
      <vt:lpstr>Samma mängd energi - stor skillnad på näringsinnehåll</vt:lpstr>
      <vt:lpstr>Visste du att 1,5 liter Coca Cola  innehåller 45 sockerbitar?</vt:lpstr>
      <vt:lpstr>PowerPoint-presentation</vt:lpstr>
      <vt:lpstr>Minska stillasittandet </vt:lpstr>
      <vt:lpstr>PowerPoint-presentation</vt:lpstr>
      <vt:lpstr>Fysisk aktivitet</vt:lpstr>
      <vt:lpstr>Rör på dig minst 60 minuter om dagen</vt:lpstr>
      <vt:lpstr>Styrketräning  för motion och hälsa</vt:lpstr>
      <vt:lpstr>Konditionsträning  för motion och hälsa</vt:lpstr>
      <vt:lpstr>PowerPoint-presentation</vt:lpstr>
      <vt:lpstr>PowerPoint-presentation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Erik Hellmén (Örebro läns Idrottsförbund)</dc:creator>
  <cp:lastModifiedBy>Josefin Varg</cp:lastModifiedBy>
  <cp:revision>304</cp:revision>
  <dcterms:created xsi:type="dcterms:W3CDTF">2013-04-24T12:33:00Z</dcterms:created>
  <dcterms:modified xsi:type="dcterms:W3CDTF">2016-05-27T08:30:30Z</dcterms:modified>
</cp:coreProperties>
</file>