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398" r:id="rId3"/>
    <p:sldId id="402" r:id="rId4"/>
    <p:sldId id="476" r:id="rId5"/>
    <p:sldId id="460" r:id="rId6"/>
    <p:sldId id="471" r:id="rId7"/>
    <p:sldId id="478" r:id="rId8"/>
    <p:sldId id="429" r:id="rId9"/>
    <p:sldId id="394" r:id="rId10"/>
    <p:sldId id="480" r:id="rId11"/>
    <p:sldId id="481" r:id="rId12"/>
    <p:sldId id="475" r:id="rId13"/>
    <p:sldId id="466" r:id="rId14"/>
    <p:sldId id="479" r:id="rId15"/>
    <p:sldId id="425" r:id="rId16"/>
    <p:sldId id="426" r:id="rId17"/>
    <p:sldId id="467" r:id="rId18"/>
    <p:sldId id="468" r:id="rId19"/>
    <p:sldId id="461" r:id="rId20"/>
    <p:sldId id="462" r:id="rId21"/>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82585" autoAdjust="0"/>
  </p:normalViewPr>
  <p:slideViewPr>
    <p:cSldViewPr>
      <p:cViewPr varScale="1">
        <p:scale>
          <a:sx n="109" d="100"/>
          <a:sy n="109" d="100"/>
        </p:scale>
        <p:origin x="15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ata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1CC61-1AF7-462A-A7FE-57A0194C2C83}" type="doc">
      <dgm:prSet loTypeId="urn:microsoft.com/office/officeart/2005/8/layout/vList3" loCatId="list" qsTypeId="urn:microsoft.com/office/officeart/2005/8/quickstyle/simple5" qsCatId="simple" csTypeId="urn:microsoft.com/office/officeart/2005/8/colors/accent2_2" csCatId="accent2" phldr="1"/>
      <dgm:spPr/>
    </dgm:pt>
    <dgm:pt modelId="{17903AD2-0C3C-41F4-B705-535106203C16}">
      <dgm:prSet phldrT="[Text]"/>
      <dgm:spPr/>
      <dgm:t>
        <a:bodyPr/>
        <a:lstStyle/>
        <a:p>
          <a:r>
            <a:rPr lang="sv-SE" dirty="0" smtClean="0"/>
            <a:t>Fysisk </a:t>
          </a:r>
          <a:r>
            <a:rPr lang="sv-SE" dirty="0" smtClean="0">
              <a:latin typeface="Avenir LT 35 Light" panose="020B0303020000020003" pitchFamily="34" charset="0"/>
            </a:rPr>
            <a:t>aktivitet</a:t>
          </a:r>
          <a:endParaRPr lang="sv-SE" dirty="0">
            <a:latin typeface="Avenir LT 35 Light" panose="020B0303020000020003" pitchFamily="34" charset="0"/>
          </a:endParaRPr>
        </a:p>
      </dgm:t>
    </dgm:pt>
    <dgm:pt modelId="{FE88A357-4230-4EFD-A034-FD1D91047E44}" type="parTrans" cxnId="{30EC7A90-55FF-491C-9666-D5C58EC63B7D}">
      <dgm:prSet/>
      <dgm:spPr/>
      <dgm:t>
        <a:bodyPr/>
        <a:lstStyle/>
        <a:p>
          <a:endParaRPr lang="sv-SE"/>
        </a:p>
      </dgm:t>
    </dgm:pt>
    <dgm:pt modelId="{259AD546-A851-4BA9-8362-26492694A5E5}" type="sibTrans" cxnId="{30EC7A90-55FF-491C-9666-D5C58EC63B7D}">
      <dgm:prSet/>
      <dgm:spPr/>
      <dgm:t>
        <a:bodyPr/>
        <a:lstStyle/>
        <a:p>
          <a:endParaRPr lang="sv-SE"/>
        </a:p>
      </dgm:t>
    </dgm:pt>
    <dgm:pt modelId="{7C923242-1188-46AA-AAD9-58CCD411F034}" type="pres">
      <dgm:prSet presAssocID="{5911CC61-1AF7-462A-A7FE-57A0194C2C83}" presName="linearFlow" presStyleCnt="0">
        <dgm:presLayoutVars>
          <dgm:dir/>
          <dgm:resizeHandles val="exact"/>
        </dgm:presLayoutVars>
      </dgm:prSet>
      <dgm:spPr/>
    </dgm:pt>
    <dgm:pt modelId="{99867252-0782-4C3E-BF76-E4DD885C1A38}" type="pres">
      <dgm:prSet presAssocID="{17903AD2-0C3C-41F4-B705-535106203C16}" presName="composite" presStyleCnt="0"/>
      <dgm:spPr/>
    </dgm:pt>
    <dgm:pt modelId="{CD34FA17-4F49-41AE-AE8C-5A55E43745F7}" type="pres">
      <dgm:prSet presAssocID="{17903AD2-0C3C-41F4-B705-535106203C16}"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E27D7389-C60D-442B-8503-EA782391C7B4}" type="pres">
      <dgm:prSet presAssocID="{17903AD2-0C3C-41F4-B705-535106203C16}" presName="txShp" presStyleLbl="node1" presStyleIdx="0" presStyleCnt="1" custScaleX="93974" custScaleY="93273" custLinFactNeighborX="-477" custLinFactNeighborY="-134">
        <dgm:presLayoutVars>
          <dgm:bulletEnabled val="1"/>
        </dgm:presLayoutVars>
      </dgm:prSet>
      <dgm:spPr/>
      <dgm:t>
        <a:bodyPr/>
        <a:lstStyle/>
        <a:p>
          <a:endParaRPr lang="sv-SE"/>
        </a:p>
      </dgm:t>
    </dgm:pt>
  </dgm:ptLst>
  <dgm:cxnLst>
    <dgm:cxn modelId="{F6C0C249-F9CF-45B6-8079-0010C00ADA3C}" type="presOf" srcId="{17903AD2-0C3C-41F4-B705-535106203C16}" destId="{E27D7389-C60D-442B-8503-EA782391C7B4}" srcOrd="0" destOrd="0" presId="urn:microsoft.com/office/officeart/2005/8/layout/vList3"/>
    <dgm:cxn modelId="{30EC7A90-55FF-491C-9666-D5C58EC63B7D}" srcId="{5911CC61-1AF7-462A-A7FE-57A0194C2C83}" destId="{17903AD2-0C3C-41F4-B705-535106203C16}" srcOrd="0" destOrd="0" parTransId="{FE88A357-4230-4EFD-A034-FD1D91047E44}" sibTransId="{259AD546-A851-4BA9-8362-26492694A5E5}"/>
    <dgm:cxn modelId="{7B407FA9-1686-42C4-B16E-3A02C539E50B}" type="presOf" srcId="{5911CC61-1AF7-462A-A7FE-57A0194C2C83}" destId="{7C923242-1188-46AA-AAD9-58CCD411F034}" srcOrd="0" destOrd="0" presId="urn:microsoft.com/office/officeart/2005/8/layout/vList3"/>
    <dgm:cxn modelId="{D4D21A8D-C186-48A0-9CFD-804B0D24F243}" type="presParOf" srcId="{7C923242-1188-46AA-AAD9-58CCD411F034}" destId="{99867252-0782-4C3E-BF76-E4DD885C1A38}" srcOrd="0" destOrd="0" presId="urn:microsoft.com/office/officeart/2005/8/layout/vList3"/>
    <dgm:cxn modelId="{D420949D-2900-49DF-9574-5AB037A86B82}" type="presParOf" srcId="{99867252-0782-4C3E-BF76-E4DD885C1A38}" destId="{CD34FA17-4F49-41AE-AE8C-5A55E43745F7}" srcOrd="0" destOrd="0" presId="urn:microsoft.com/office/officeart/2005/8/layout/vList3"/>
    <dgm:cxn modelId="{3DCC612D-5BF4-40D9-84B7-96D6D967D136}" type="presParOf" srcId="{99867252-0782-4C3E-BF76-E4DD885C1A38}" destId="{E27D7389-C60D-442B-8503-EA782391C7B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12D71-2D79-4502-9248-3C33852D5A13}" type="doc">
      <dgm:prSet loTypeId="urn:microsoft.com/office/officeart/2005/8/layout/vList3" loCatId="list" qsTypeId="urn:microsoft.com/office/officeart/2005/8/quickstyle/simple5" qsCatId="simple" csTypeId="urn:microsoft.com/office/officeart/2005/8/colors/accent2_4" csCatId="accent2" phldr="1"/>
      <dgm:spPr/>
    </dgm:pt>
    <dgm:pt modelId="{7996C9D7-5B36-450E-A844-6C2B891353C2}">
      <dgm:prSet phldrT="[Text]"/>
      <dgm:spPr/>
      <dgm:t>
        <a:bodyPr/>
        <a:lstStyle/>
        <a:p>
          <a:r>
            <a:rPr lang="sv-SE" dirty="0" smtClean="0"/>
            <a:t>S</a:t>
          </a:r>
          <a:r>
            <a:rPr lang="sv-SE" dirty="0" smtClean="0">
              <a:latin typeface="Avenir LT 35 Light" panose="020B0303020000020003" pitchFamily="34" charset="0"/>
            </a:rPr>
            <a:t>ö</a:t>
          </a:r>
          <a:r>
            <a:rPr lang="sv-SE" dirty="0" smtClean="0"/>
            <a:t>mn</a:t>
          </a:r>
          <a:endParaRPr lang="sv-SE" dirty="0"/>
        </a:p>
      </dgm:t>
    </dgm:pt>
    <dgm:pt modelId="{2A6BE097-BBD9-422A-889D-6DF6F23CA35F}" type="parTrans" cxnId="{B43ED553-FC21-4DC1-8619-ABC524499CC8}">
      <dgm:prSet/>
      <dgm:spPr/>
      <dgm:t>
        <a:bodyPr/>
        <a:lstStyle/>
        <a:p>
          <a:endParaRPr lang="sv-SE"/>
        </a:p>
      </dgm:t>
    </dgm:pt>
    <dgm:pt modelId="{10D74BAE-E1AD-43AC-9AB0-DCF04ADD6D5D}" type="sibTrans" cxnId="{B43ED553-FC21-4DC1-8619-ABC524499CC8}">
      <dgm:prSet/>
      <dgm:spPr/>
      <dgm:t>
        <a:bodyPr/>
        <a:lstStyle/>
        <a:p>
          <a:endParaRPr lang="sv-SE"/>
        </a:p>
      </dgm:t>
    </dgm:pt>
    <dgm:pt modelId="{F9158CE3-C0D8-4CCE-8B65-89E0814EE662}" type="pres">
      <dgm:prSet presAssocID="{5D612D71-2D79-4502-9248-3C33852D5A13}" presName="linearFlow" presStyleCnt="0">
        <dgm:presLayoutVars>
          <dgm:dir/>
          <dgm:resizeHandles val="exact"/>
        </dgm:presLayoutVars>
      </dgm:prSet>
      <dgm:spPr/>
    </dgm:pt>
    <dgm:pt modelId="{D75D6BF4-DDF6-49FD-9DAA-7EF30EFBA58A}" type="pres">
      <dgm:prSet presAssocID="{7996C9D7-5B36-450E-A844-6C2B891353C2}" presName="composite" presStyleCnt="0"/>
      <dgm:spPr/>
    </dgm:pt>
    <dgm:pt modelId="{781CF6AA-53E8-46C4-9145-ADAF6CA1B376}" type="pres">
      <dgm:prSet presAssocID="{7996C9D7-5B36-450E-A844-6C2B891353C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2703E14-BA9A-44C8-A9E2-17C0ABA193D7}" type="pres">
      <dgm:prSet presAssocID="{7996C9D7-5B36-450E-A844-6C2B891353C2}" presName="txShp" presStyleLbl="node1" presStyleIdx="0" presStyleCnt="1" custScaleX="90745" custScaleY="90068" custLinFactNeighborX="2619" custLinFactNeighborY="-2506">
        <dgm:presLayoutVars>
          <dgm:bulletEnabled val="1"/>
        </dgm:presLayoutVars>
      </dgm:prSet>
      <dgm:spPr/>
      <dgm:t>
        <a:bodyPr/>
        <a:lstStyle/>
        <a:p>
          <a:endParaRPr lang="sv-SE"/>
        </a:p>
      </dgm:t>
    </dgm:pt>
  </dgm:ptLst>
  <dgm:cxnLst>
    <dgm:cxn modelId="{B43ED553-FC21-4DC1-8619-ABC524499CC8}" srcId="{5D612D71-2D79-4502-9248-3C33852D5A13}" destId="{7996C9D7-5B36-450E-A844-6C2B891353C2}" srcOrd="0" destOrd="0" parTransId="{2A6BE097-BBD9-422A-889D-6DF6F23CA35F}" sibTransId="{10D74BAE-E1AD-43AC-9AB0-DCF04ADD6D5D}"/>
    <dgm:cxn modelId="{988F9FCF-9E11-419C-9E59-EE55901F8574}" type="presOf" srcId="{7996C9D7-5B36-450E-A844-6C2B891353C2}" destId="{12703E14-BA9A-44C8-A9E2-17C0ABA193D7}" srcOrd="0" destOrd="0" presId="urn:microsoft.com/office/officeart/2005/8/layout/vList3"/>
    <dgm:cxn modelId="{2734B11B-3804-439F-8F8B-1BAA1D44FF2B}" type="presOf" srcId="{5D612D71-2D79-4502-9248-3C33852D5A13}" destId="{F9158CE3-C0D8-4CCE-8B65-89E0814EE662}" srcOrd="0" destOrd="0" presId="urn:microsoft.com/office/officeart/2005/8/layout/vList3"/>
    <dgm:cxn modelId="{68F5CB40-7AF1-459A-931B-BE087BB437D8}" type="presParOf" srcId="{F9158CE3-C0D8-4CCE-8B65-89E0814EE662}" destId="{D75D6BF4-DDF6-49FD-9DAA-7EF30EFBA58A}" srcOrd="0" destOrd="0" presId="urn:microsoft.com/office/officeart/2005/8/layout/vList3"/>
    <dgm:cxn modelId="{3DA38270-232F-4294-9AEF-73E5BFCCBE08}" type="presParOf" srcId="{D75D6BF4-DDF6-49FD-9DAA-7EF30EFBA58A}" destId="{781CF6AA-53E8-46C4-9145-ADAF6CA1B376}" srcOrd="0" destOrd="0" presId="urn:microsoft.com/office/officeart/2005/8/layout/vList3"/>
    <dgm:cxn modelId="{0CCE9C66-3C1F-4DB4-A9E6-56DB43A6D885}" type="presParOf" srcId="{D75D6BF4-DDF6-49FD-9DAA-7EF30EFBA58A}" destId="{12703E14-BA9A-44C8-A9E2-17C0ABA193D7}"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CF106F-F0DD-4009-ABCB-6BD8DC73BE6A}" type="doc">
      <dgm:prSet loTypeId="urn:microsoft.com/office/officeart/2005/8/layout/vList3" loCatId="list" qsTypeId="urn:microsoft.com/office/officeart/2005/8/quickstyle/simple5" qsCatId="simple" csTypeId="urn:microsoft.com/office/officeart/2005/8/colors/accent2_5" csCatId="accent2" phldr="1"/>
      <dgm:spPr/>
    </dgm:pt>
    <dgm:pt modelId="{91746B65-9CCB-4FBC-A557-22C6C5B3B971}">
      <dgm:prSet phldrT="[Text]"/>
      <dgm:spPr/>
      <dgm:t>
        <a:bodyPr/>
        <a:lstStyle/>
        <a:p>
          <a:r>
            <a:rPr lang="sv-SE" dirty="0" smtClean="0">
              <a:latin typeface="Avenir LT 35 Light" panose="020B0303020000020003" pitchFamily="34" charset="0"/>
            </a:rPr>
            <a:t>Bra mat</a:t>
          </a:r>
          <a:endParaRPr lang="sv-SE" dirty="0">
            <a:latin typeface="Avenir LT 35 Light" panose="020B0303020000020003" pitchFamily="34" charset="0"/>
          </a:endParaRPr>
        </a:p>
      </dgm:t>
    </dgm:pt>
    <dgm:pt modelId="{61634BEE-359B-4AF0-9478-F2135E63A5F9}" type="parTrans" cxnId="{2DC001F9-364A-4FE9-8D36-CFE08C651485}">
      <dgm:prSet/>
      <dgm:spPr/>
      <dgm:t>
        <a:bodyPr/>
        <a:lstStyle/>
        <a:p>
          <a:endParaRPr lang="sv-SE"/>
        </a:p>
      </dgm:t>
    </dgm:pt>
    <dgm:pt modelId="{AAE2E0CA-5ADB-42D0-B7BE-602BAC423DA3}" type="sibTrans" cxnId="{2DC001F9-364A-4FE9-8D36-CFE08C651485}">
      <dgm:prSet/>
      <dgm:spPr/>
      <dgm:t>
        <a:bodyPr/>
        <a:lstStyle/>
        <a:p>
          <a:endParaRPr lang="sv-SE"/>
        </a:p>
      </dgm:t>
    </dgm:pt>
    <dgm:pt modelId="{D47210DC-E85D-4CCD-8DC2-C8FB52ADFDD1}" type="pres">
      <dgm:prSet presAssocID="{31CF106F-F0DD-4009-ABCB-6BD8DC73BE6A}" presName="linearFlow" presStyleCnt="0">
        <dgm:presLayoutVars>
          <dgm:dir/>
          <dgm:resizeHandles val="exact"/>
        </dgm:presLayoutVars>
      </dgm:prSet>
      <dgm:spPr/>
    </dgm:pt>
    <dgm:pt modelId="{79D4189E-D5F2-4BD7-A0A2-D112C4A7232B}" type="pres">
      <dgm:prSet presAssocID="{91746B65-9CCB-4FBC-A557-22C6C5B3B971}" presName="composite" presStyleCnt="0"/>
      <dgm:spPr/>
    </dgm:pt>
    <dgm:pt modelId="{60F83E4D-ED4D-4072-AE4E-18DB42208109}" type="pres">
      <dgm:prSet presAssocID="{91746B65-9CCB-4FBC-A557-22C6C5B3B97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7000" b="-37000"/>
          </a:stretch>
        </a:blipFill>
      </dgm:spPr>
    </dgm:pt>
    <dgm:pt modelId="{BE3E65A0-4D78-4119-B74D-96B48D756590}" type="pres">
      <dgm:prSet presAssocID="{91746B65-9CCB-4FBC-A557-22C6C5B3B971}" presName="txShp" presStyleLbl="node1" presStyleIdx="0" presStyleCnt="1" custScaleX="94831" custScaleY="94123">
        <dgm:presLayoutVars>
          <dgm:bulletEnabled val="1"/>
        </dgm:presLayoutVars>
      </dgm:prSet>
      <dgm:spPr/>
      <dgm:t>
        <a:bodyPr/>
        <a:lstStyle/>
        <a:p>
          <a:endParaRPr lang="sv-SE"/>
        </a:p>
      </dgm:t>
    </dgm:pt>
  </dgm:ptLst>
  <dgm:cxnLst>
    <dgm:cxn modelId="{F7EAA3A7-4EA8-48C2-912A-67BB5CF84729}" type="presOf" srcId="{91746B65-9CCB-4FBC-A557-22C6C5B3B971}" destId="{BE3E65A0-4D78-4119-B74D-96B48D756590}" srcOrd="0" destOrd="0" presId="urn:microsoft.com/office/officeart/2005/8/layout/vList3"/>
    <dgm:cxn modelId="{F9E8F0C6-D97D-4BFF-A3CB-B8F714F50BD3}" type="presOf" srcId="{31CF106F-F0DD-4009-ABCB-6BD8DC73BE6A}" destId="{D47210DC-E85D-4CCD-8DC2-C8FB52ADFDD1}" srcOrd="0" destOrd="0" presId="urn:microsoft.com/office/officeart/2005/8/layout/vList3"/>
    <dgm:cxn modelId="{2DC001F9-364A-4FE9-8D36-CFE08C651485}" srcId="{31CF106F-F0DD-4009-ABCB-6BD8DC73BE6A}" destId="{91746B65-9CCB-4FBC-A557-22C6C5B3B971}" srcOrd="0" destOrd="0" parTransId="{61634BEE-359B-4AF0-9478-F2135E63A5F9}" sibTransId="{AAE2E0CA-5ADB-42D0-B7BE-602BAC423DA3}"/>
    <dgm:cxn modelId="{743F3864-4E73-4022-AF32-E076608E1C07}" type="presParOf" srcId="{D47210DC-E85D-4CCD-8DC2-C8FB52ADFDD1}" destId="{79D4189E-D5F2-4BD7-A0A2-D112C4A7232B}" srcOrd="0" destOrd="0" presId="urn:microsoft.com/office/officeart/2005/8/layout/vList3"/>
    <dgm:cxn modelId="{73730E57-3D68-446B-94A8-7A66468A4338}" type="presParOf" srcId="{79D4189E-D5F2-4BD7-A0A2-D112C4A7232B}" destId="{60F83E4D-ED4D-4072-AE4E-18DB42208109}" srcOrd="0" destOrd="0" presId="urn:microsoft.com/office/officeart/2005/8/layout/vList3"/>
    <dgm:cxn modelId="{DBDC7C04-996A-44C3-92FC-CB493C4785B9}" type="presParOf" srcId="{79D4189E-D5F2-4BD7-A0A2-D112C4A7232B}" destId="{BE3E65A0-4D78-4119-B74D-96B48D756590}"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8BAF5F-DC48-4F49-92C0-02A41185FD39}" type="doc">
      <dgm:prSet loTypeId="urn:microsoft.com/office/officeart/2005/8/layout/vList3" loCatId="list" qsTypeId="urn:microsoft.com/office/officeart/2005/8/quickstyle/simple5" qsCatId="simple" csTypeId="urn:microsoft.com/office/officeart/2005/8/colors/accent2_3" csCatId="accent2" phldr="1"/>
      <dgm:spPr/>
    </dgm:pt>
    <dgm:pt modelId="{A08A9744-1F86-4696-94C9-DA8587DC6537}">
      <dgm:prSet phldrT="[Text]"/>
      <dgm:spPr/>
      <dgm:t>
        <a:bodyPr/>
        <a:lstStyle/>
        <a:p>
          <a:r>
            <a:rPr lang="sv-SE" dirty="0" smtClean="0">
              <a:latin typeface="Avenir LT 35 Light" panose="020B0303020000020003" pitchFamily="34" charset="0"/>
            </a:rPr>
            <a:t>Minska stillasittandet</a:t>
          </a:r>
          <a:endParaRPr lang="sv-SE" dirty="0">
            <a:latin typeface="Avenir LT 35 Light" panose="020B0303020000020003" pitchFamily="34" charset="0"/>
          </a:endParaRPr>
        </a:p>
      </dgm:t>
    </dgm:pt>
    <dgm:pt modelId="{EBC50E64-A435-48D9-B42B-4E7776FE961D}" type="parTrans" cxnId="{8C53BD62-07B4-40A2-9A40-C816834A50C2}">
      <dgm:prSet/>
      <dgm:spPr/>
      <dgm:t>
        <a:bodyPr/>
        <a:lstStyle/>
        <a:p>
          <a:endParaRPr lang="sv-SE"/>
        </a:p>
      </dgm:t>
    </dgm:pt>
    <dgm:pt modelId="{FB467800-C86E-41D6-BE68-6D4E58498DA8}" type="sibTrans" cxnId="{8C53BD62-07B4-40A2-9A40-C816834A50C2}">
      <dgm:prSet/>
      <dgm:spPr/>
      <dgm:t>
        <a:bodyPr/>
        <a:lstStyle/>
        <a:p>
          <a:endParaRPr lang="sv-SE"/>
        </a:p>
      </dgm:t>
    </dgm:pt>
    <dgm:pt modelId="{614ECEA3-B01B-480F-BEEC-CDBFCEC142A7}" type="pres">
      <dgm:prSet presAssocID="{088BAF5F-DC48-4F49-92C0-02A41185FD39}" presName="linearFlow" presStyleCnt="0">
        <dgm:presLayoutVars>
          <dgm:dir/>
          <dgm:resizeHandles val="exact"/>
        </dgm:presLayoutVars>
      </dgm:prSet>
      <dgm:spPr/>
    </dgm:pt>
    <dgm:pt modelId="{8E080B0B-0B0D-4193-9E5D-2716DE1FC824}" type="pres">
      <dgm:prSet presAssocID="{A08A9744-1F86-4696-94C9-DA8587DC6537}" presName="composite" presStyleCnt="0"/>
      <dgm:spPr/>
    </dgm:pt>
    <dgm:pt modelId="{1A27F2BF-1E7A-4EC7-9D71-C8F2C28D86EB}" type="pres">
      <dgm:prSet presAssocID="{A08A9744-1F86-4696-94C9-DA8587DC6537}"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BE71ADE4-0593-4E64-8D76-DFF6B1AED0EF}" type="pres">
      <dgm:prSet presAssocID="{A08A9744-1F86-4696-94C9-DA8587DC6537}" presName="txShp" presStyleLbl="node1" presStyleIdx="0" presStyleCnt="1" custScaleX="94851" custScaleY="94143">
        <dgm:presLayoutVars>
          <dgm:bulletEnabled val="1"/>
        </dgm:presLayoutVars>
      </dgm:prSet>
      <dgm:spPr/>
      <dgm:t>
        <a:bodyPr/>
        <a:lstStyle/>
        <a:p>
          <a:endParaRPr lang="sv-SE"/>
        </a:p>
      </dgm:t>
    </dgm:pt>
  </dgm:ptLst>
  <dgm:cxnLst>
    <dgm:cxn modelId="{864E25AD-76BB-4211-A42B-F3F85843B79C}" type="presOf" srcId="{A08A9744-1F86-4696-94C9-DA8587DC6537}" destId="{BE71ADE4-0593-4E64-8D76-DFF6B1AED0EF}" srcOrd="0" destOrd="0" presId="urn:microsoft.com/office/officeart/2005/8/layout/vList3"/>
    <dgm:cxn modelId="{9D846911-96D3-4EC7-9953-F1E40B01E59A}" type="presOf" srcId="{088BAF5F-DC48-4F49-92C0-02A41185FD39}" destId="{614ECEA3-B01B-480F-BEEC-CDBFCEC142A7}" srcOrd="0" destOrd="0" presId="urn:microsoft.com/office/officeart/2005/8/layout/vList3"/>
    <dgm:cxn modelId="{8C53BD62-07B4-40A2-9A40-C816834A50C2}" srcId="{088BAF5F-DC48-4F49-92C0-02A41185FD39}" destId="{A08A9744-1F86-4696-94C9-DA8587DC6537}" srcOrd="0" destOrd="0" parTransId="{EBC50E64-A435-48D9-B42B-4E7776FE961D}" sibTransId="{FB467800-C86E-41D6-BE68-6D4E58498DA8}"/>
    <dgm:cxn modelId="{2F8E27B3-BFAF-4945-98D9-1E899FF341F5}" type="presParOf" srcId="{614ECEA3-B01B-480F-BEEC-CDBFCEC142A7}" destId="{8E080B0B-0B0D-4193-9E5D-2716DE1FC824}" srcOrd="0" destOrd="0" presId="urn:microsoft.com/office/officeart/2005/8/layout/vList3"/>
    <dgm:cxn modelId="{4EEB8846-1480-4CFA-AC19-3ED8392F8F72}" type="presParOf" srcId="{8E080B0B-0B0D-4193-9E5D-2716DE1FC824}" destId="{1A27F2BF-1E7A-4EC7-9D71-C8F2C28D86EB}" srcOrd="0" destOrd="0" presId="urn:microsoft.com/office/officeart/2005/8/layout/vList3"/>
    <dgm:cxn modelId="{3D1E46AF-6684-4DF0-9437-AA493F125E52}" type="presParOf" srcId="{8E080B0B-0B0D-4193-9E5D-2716DE1FC824}" destId="{BE71ADE4-0593-4E64-8D76-DFF6B1AED0EF}"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514A7A-626A-425A-91A6-7D8DE655A178}" type="doc">
      <dgm:prSet loTypeId="urn:microsoft.com/office/officeart/2005/8/layout/hList2" loCatId="list" qsTypeId="urn:microsoft.com/office/officeart/2005/8/quickstyle/simple1" qsCatId="simple" csTypeId="urn:microsoft.com/office/officeart/2005/8/colors/accent2_5" csCatId="accent2" phldr="1"/>
      <dgm:spPr/>
    </dgm:pt>
    <dgm:pt modelId="{4801009F-92B6-464B-B68B-1F1ED5AF9880}">
      <dgm:prSet phldrT="[Text]"/>
      <dgm:spPr/>
      <dgm:t>
        <a:bodyPr/>
        <a:lstStyle/>
        <a:p>
          <a:r>
            <a:rPr lang="sv-SE" dirty="0" smtClean="0"/>
            <a:t>Sov gott</a:t>
          </a:r>
          <a:endParaRPr lang="sv-SE" dirty="0"/>
        </a:p>
      </dgm:t>
    </dgm:pt>
    <dgm:pt modelId="{18C3527E-81CA-44AD-9922-C9762E3C4B2C}" type="parTrans" cxnId="{F3CAA346-0A28-43A3-9E1D-F37215CA4CF2}">
      <dgm:prSet/>
      <dgm:spPr/>
      <dgm:t>
        <a:bodyPr/>
        <a:lstStyle/>
        <a:p>
          <a:endParaRPr lang="sv-SE"/>
        </a:p>
      </dgm:t>
    </dgm:pt>
    <dgm:pt modelId="{35CA82A5-BA3C-467E-90D6-C5887B56F0A6}" type="sibTrans" cxnId="{F3CAA346-0A28-43A3-9E1D-F37215CA4CF2}">
      <dgm:prSet/>
      <dgm:spPr/>
      <dgm:t>
        <a:bodyPr/>
        <a:lstStyle/>
        <a:p>
          <a:endParaRPr lang="sv-SE"/>
        </a:p>
      </dgm:t>
    </dgm:pt>
    <dgm:pt modelId="{1710B68F-A0F5-49B7-BD95-A35F8C6541E3}">
      <dgm:prSet/>
      <dgm:spPr/>
      <dgm:t>
        <a:bodyPr/>
        <a:lstStyle/>
        <a:p>
          <a:r>
            <a:rPr lang="sv-SE" dirty="0" smtClean="0"/>
            <a:t>Försök att sova mellan 10 och 11 timmar per natt.</a:t>
          </a:r>
          <a:endParaRPr lang="sv-SE" dirty="0"/>
        </a:p>
      </dgm:t>
    </dgm:pt>
    <dgm:pt modelId="{B01C1C2C-E17E-4F7A-9D6A-AFEEC4BCF963}" type="parTrans" cxnId="{11288A06-A137-456B-9967-295D8DD76739}">
      <dgm:prSet/>
      <dgm:spPr/>
      <dgm:t>
        <a:bodyPr/>
        <a:lstStyle/>
        <a:p>
          <a:endParaRPr lang="sv-SE"/>
        </a:p>
      </dgm:t>
    </dgm:pt>
    <dgm:pt modelId="{E8F9F0CE-7721-4B2E-9482-6954008F4825}" type="sibTrans" cxnId="{11288A06-A137-456B-9967-295D8DD76739}">
      <dgm:prSet/>
      <dgm:spPr/>
      <dgm:t>
        <a:bodyPr/>
        <a:lstStyle/>
        <a:p>
          <a:endParaRPr lang="sv-SE"/>
        </a:p>
      </dgm:t>
    </dgm:pt>
    <dgm:pt modelId="{62C302FB-244A-47A0-88C8-FEEC10E8B9FB}" type="pres">
      <dgm:prSet presAssocID="{87514A7A-626A-425A-91A6-7D8DE655A178}" presName="linearFlow" presStyleCnt="0">
        <dgm:presLayoutVars>
          <dgm:dir/>
          <dgm:animLvl val="lvl"/>
          <dgm:resizeHandles/>
        </dgm:presLayoutVars>
      </dgm:prSet>
      <dgm:spPr/>
    </dgm:pt>
    <dgm:pt modelId="{A25A53AF-A4C2-4E1A-9761-9E868710C1B0}" type="pres">
      <dgm:prSet presAssocID="{4801009F-92B6-464B-B68B-1F1ED5AF9880}" presName="compositeNode" presStyleCnt="0">
        <dgm:presLayoutVars>
          <dgm:bulletEnabled val="1"/>
        </dgm:presLayoutVars>
      </dgm:prSet>
      <dgm:spPr/>
    </dgm:pt>
    <dgm:pt modelId="{F694F302-AD35-402D-8CA5-519FAB82EAD0}" type="pres">
      <dgm:prSet presAssocID="{4801009F-92B6-464B-B68B-1F1ED5AF9880}" presName="imag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sv-SE"/>
        </a:p>
      </dgm:t>
    </dgm:pt>
    <dgm:pt modelId="{8591DBF4-B088-45CE-9B7D-3FCC428B4434}" type="pres">
      <dgm:prSet presAssocID="{4801009F-92B6-464B-B68B-1F1ED5AF9880}" presName="childNode" presStyleLbl="node1" presStyleIdx="0" presStyleCnt="1">
        <dgm:presLayoutVars>
          <dgm:bulletEnabled val="1"/>
        </dgm:presLayoutVars>
      </dgm:prSet>
      <dgm:spPr/>
      <dgm:t>
        <a:bodyPr/>
        <a:lstStyle/>
        <a:p>
          <a:endParaRPr lang="sv-SE"/>
        </a:p>
      </dgm:t>
    </dgm:pt>
    <dgm:pt modelId="{A2711B13-4136-4194-9601-5E35326A0CE5}" type="pres">
      <dgm:prSet presAssocID="{4801009F-92B6-464B-B68B-1F1ED5AF9880}" presName="parentNode" presStyleLbl="revTx" presStyleIdx="0" presStyleCnt="1">
        <dgm:presLayoutVars>
          <dgm:chMax val="0"/>
          <dgm:bulletEnabled val="1"/>
        </dgm:presLayoutVars>
      </dgm:prSet>
      <dgm:spPr/>
      <dgm:t>
        <a:bodyPr/>
        <a:lstStyle/>
        <a:p>
          <a:endParaRPr lang="sv-SE"/>
        </a:p>
      </dgm:t>
    </dgm:pt>
  </dgm:ptLst>
  <dgm:cxnLst>
    <dgm:cxn modelId="{82323641-B580-4133-9E3E-9C4D18CC9462}" type="presOf" srcId="{4801009F-92B6-464B-B68B-1F1ED5AF9880}" destId="{A2711B13-4136-4194-9601-5E35326A0CE5}" srcOrd="0" destOrd="0" presId="urn:microsoft.com/office/officeart/2005/8/layout/hList2"/>
    <dgm:cxn modelId="{E003EB86-580B-4633-9108-E0DBA3621460}" type="presOf" srcId="{87514A7A-626A-425A-91A6-7D8DE655A178}" destId="{62C302FB-244A-47A0-88C8-FEEC10E8B9FB}" srcOrd="0" destOrd="0" presId="urn:microsoft.com/office/officeart/2005/8/layout/hList2"/>
    <dgm:cxn modelId="{F3CAA346-0A28-43A3-9E1D-F37215CA4CF2}" srcId="{87514A7A-626A-425A-91A6-7D8DE655A178}" destId="{4801009F-92B6-464B-B68B-1F1ED5AF9880}" srcOrd="0" destOrd="0" parTransId="{18C3527E-81CA-44AD-9922-C9762E3C4B2C}" sibTransId="{35CA82A5-BA3C-467E-90D6-C5887B56F0A6}"/>
    <dgm:cxn modelId="{11288A06-A137-456B-9967-295D8DD76739}" srcId="{4801009F-92B6-464B-B68B-1F1ED5AF9880}" destId="{1710B68F-A0F5-49B7-BD95-A35F8C6541E3}" srcOrd="0" destOrd="0" parTransId="{B01C1C2C-E17E-4F7A-9D6A-AFEEC4BCF963}" sibTransId="{E8F9F0CE-7721-4B2E-9482-6954008F4825}"/>
    <dgm:cxn modelId="{6360C012-47FC-440B-A836-F3722D0DC52D}" type="presOf" srcId="{1710B68F-A0F5-49B7-BD95-A35F8C6541E3}" destId="{8591DBF4-B088-45CE-9B7D-3FCC428B4434}" srcOrd="0" destOrd="0" presId="urn:microsoft.com/office/officeart/2005/8/layout/hList2"/>
    <dgm:cxn modelId="{4D8D75C8-4799-44E3-AE4A-DCF666D178E6}" type="presParOf" srcId="{62C302FB-244A-47A0-88C8-FEEC10E8B9FB}" destId="{A25A53AF-A4C2-4E1A-9761-9E868710C1B0}" srcOrd="0" destOrd="0" presId="urn:microsoft.com/office/officeart/2005/8/layout/hList2"/>
    <dgm:cxn modelId="{893680D8-D7C2-4C7D-BC7E-FFE5F71BD414}" type="presParOf" srcId="{A25A53AF-A4C2-4E1A-9761-9E868710C1B0}" destId="{F694F302-AD35-402D-8CA5-519FAB82EAD0}" srcOrd="0" destOrd="0" presId="urn:microsoft.com/office/officeart/2005/8/layout/hList2"/>
    <dgm:cxn modelId="{7145754E-8568-4548-AC6E-AF0AA054B585}" type="presParOf" srcId="{A25A53AF-A4C2-4E1A-9761-9E868710C1B0}" destId="{8591DBF4-B088-45CE-9B7D-3FCC428B4434}" srcOrd="1" destOrd="0" presId="urn:microsoft.com/office/officeart/2005/8/layout/hList2"/>
    <dgm:cxn modelId="{61B4502D-540C-403D-88B4-275728446FCD}" type="presParOf" srcId="{A25A53AF-A4C2-4E1A-9761-9E868710C1B0}" destId="{A2711B13-4136-4194-9601-5E35326A0CE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5AF174-2BDF-4856-AD6B-7B6AA2E04F44}" type="doc">
      <dgm:prSet loTypeId="urn:microsoft.com/office/officeart/2008/layout/BendingPictureCaption" loCatId="picture" qsTypeId="urn:microsoft.com/office/officeart/2005/8/quickstyle/simple1" qsCatId="simple" csTypeId="urn:microsoft.com/office/officeart/2005/8/colors/accent2_5" csCatId="accent2" phldr="1"/>
      <dgm:spPr/>
    </dgm:pt>
    <dgm:pt modelId="{59414AE9-3913-4F65-9811-F6DC3B97816F}">
      <dgm:prSet phldrT="[Text]"/>
      <dgm:spPr/>
      <dgm:t>
        <a:bodyPr/>
        <a:lstStyle/>
        <a:p>
          <a:r>
            <a:rPr lang="sv-SE" dirty="0" smtClean="0">
              <a:latin typeface="Avenir LT 35 Light" panose="020B0303020000020003" pitchFamily="34" charset="0"/>
            </a:rPr>
            <a:t>Maten vi äter ger oss bränsle…</a:t>
          </a:r>
          <a:endParaRPr lang="sv-SE" dirty="0">
            <a:latin typeface="Avenir LT 35 Light" panose="020B0303020000020003" pitchFamily="34" charset="0"/>
          </a:endParaRPr>
        </a:p>
      </dgm:t>
    </dgm:pt>
    <dgm:pt modelId="{0A6DCDCB-68D7-4241-8621-CA1D69C4E192}" type="parTrans" cxnId="{116DECEE-BC02-442A-8E75-45EF8D813616}">
      <dgm:prSet/>
      <dgm:spPr/>
      <dgm:t>
        <a:bodyPr/>
        <a:lstStyle/>
        <a:p>
          <a:endParaRPr lang="sv-SE"/>
        </a:p>
      </dgm:t>
    </dgm:pt>
    <dgm:pt modelId="{900E7E1A-C77D-441F-9388-EC924759CB7E}" type="sibTrans" cxnId="{116DECEE-BC02-442A-8E75-45EF8D813616}">
      <dgm:prSet/>
      <dgm:spPr/>
      <dgm:t>
        <a:bodyPr/>
        <a:lstStyle/>
        <a:p>
          <a:endParaRPr lang="sv-SE"/>
        </a:p>
      </dgm:t>
    </dgm:pt>
    <dgm:pt modelId="{20385D4E-A877-460B-BF3B-34474A7476DA}">
      <dgm:prSet phldrT="[Text]"/>
      <dgm:spPr/>
      <dgm:t>
        <a:bodyPr/>
        <a:lstStyle/>
        <a:p>
          <a:r>
            <a:rPr lang="sv-SE" dirty="0" smtClean="0">
              <a:latin typeface="Avenir LT 35 Light" panose="020B0303020000020003" pitchFamily="34" charset="0"/>
            </a:rPr>
            <a:t>…på samma sätt som bilen behöver bränsle för att fungera.</a:t>
          </a:r>
          <a:endParaRPr lang="sv-SE" dirty="0">
            <a:latin typeface="Avenir LT 35 Light" panose="020B0303020000020003" pitchFamily="34" charset="0"/>
          </a:endParaRPr>
        </a:p>
      </dgm:t>
    </dgm:pt>
    <dgm:pt modelId="{A4E45EF3-CFA1-4168-BEDA-AB2E64A1A5A2}" type="parTrans" cxnId="{BCD3BAAA-7244-489C-A558-D715508787F3}">
      <dgm:prSet/>
      <dgm:spPr/>
      <dgm:t>
        <a:bodyPr/>
        <a:lstStyle/>
        <a:p>
          <a:endParaRPr lang="sv-SE"/>
        </a:p>
      </dgm:t>
    </dgm:pt>
    <dgm:pt modelId="{FC5140EC-34EC-47B9-A7A0-E0610C413D85}" type="sibTrans" cxnId="{BCD3BAAA-7244-489C-A558-D715508787F3}">
      <dgm:prSet/>
      <dgm:spPr/>
      <dgm:t>
        <a:bodyPr/>
        <a:lstStyle/>
        <a:p>
          <a:endParaRPr lang="sv-SE"/>
        </a:p>
      </dgm:t>
    </dgm:pt>
    <dgm:pt modelId="{625F9E4C-CC4F-4ED7-9EEB-D1C3640F7F6F}" type="pres">
      <dgm:prSet presAssocID="{DF5AF174-2BDF-4856-AD6B-7B6AA2E04F44}" presName="diagram" presStyleCnt="0">
        <dgm:presLayoutVars>
          <dgm:dir/>
        </dgm:presLayoutVars>
      </dgm:prSet>
      <dgm:spPr/>
    </dgm:pt>
    <dgm:pt modelId="{67BEB73F-DF9F-48C2-9F84-B5BFCC656B2B}" type="pres">
      <dgm:prSet presAssocID="{59414AE9-3913-4F65-9811-F6DC3B97816F}" presName="composite" presStyleCnt="0"/>
      <dgm:spPr/>
    </dgm:pt>
    <dgm:pt modelId="{3705E1C4-5797-4B5E-8E83-734ED8D6F7C7}" type="pres">
      <dgm:prSet presAssocID="{59414AE9-3913-4F65-9811-F6DC3B97816F}" presName="Image" presStyleLbl="bgShp"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52B5A48C-39B8-465A-A775-B57A112168F4}" type="pres">
      <dgm:prSet presAssocID="{59414AE9-3913-4F65-9811-F6DC3B97816F}" presName="Parent" presStyleLbl="node0" presStyleIdx="0" presStyleCnt="2">
        <dgm:presLayoutVars>
          <dgm:bulletEnabled val="1"/>
        </dgm:presLayoutVars>
      </dgm:prSet>
      <dgm:spPr/>
      <dgm:t>
        <a:bodyPr/>
        <a:lstStyle/>
        <a:p>
          <a:endParaRPr lang="sv-SE"/>
        </a:p>
      </dgm:t>
    </dgm:pt>
    <dgm:pt modelId="{B3D7DFA7-BC5A-4942-BC52-873068A7E8A7}" type="pres">
      <dgm:prSet presAssocID="{900E7E1A-C77D-441F-9388-EC924759CB7E}" presName="sibTrans" presStyleCnt="0"/>
      <dgm:spPr/>
    </dgm:pt>
    <dgm:pt modelId="{9B4E94FB-F10F-4382-A9BE-A754BB5D5703}" type="pres">
      <dgm:prSet presAssocID="{20385D4E-A877-460B-BF3B-34474A7476DA}" presName="composite" presStyleCnt="0"/>
      <dgm:spPr/>
    </dgm:pt>
    <dgm:pt modelId="{D769411F-BA20-401C-A857-28110554B885}" type="pres">
      <dgm:prSet presAssocID="{20385D4E-A877-460B-BF3B-34474A7476DA}" presName="Image" presStyleLbl="bgShp"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5E002F90-9DAB-4F05-87A3-DCD7B941F9E9}" type="pres">
      <dgm:prSet presAssocID="{20385D4E-A877-460B-BF3B-34474A7476DA}" presName="Parent" presStyleLbl="node0" presStyleIdx="1" presStyleCnt="2">
        <dgm:presLayoutVars>
          <dgm:bulletEnabled val="1"/>
        </dgm:presLayoutVars>
      </dgm:prSet>
      <dgm:spPr/>
      <dgm:t>
        <a:bodyPr/>
        <a:lstStyle/>
        <a:p>
          <a:endParaRPr lang="sv-SE"/>
        </a:p>
      </dgm:t>
    </dgm:pt>
  </dgm:ptLst>
  <dgm:cxnLst>
    <dgm:cxn modelId="{116DECEE-BC02-442A-8E75-45EF8D813616}" srcId="{DF5AF174-2BDF-4856-AD6B-7B6AA2E04F44}" destId="{59414AE9-3913-4F65-9811-F6DC3B97816F}" srcOrd="0" destOrd="0" parTransId="{0A6DCDCB-68D7-4241-8621-CA1D69C4E192}" sibTransId="{900E7E1A-C77D-441F-9388-EC924759CB7E}"/>
    <dgm:cxn modelId="{BCD3BAAA-7244-489C-A558-D715508787F3}" srcId="{DF5AF174-2BDF-4856-AD6B-7B6AA2E04F44}" destId="{20385D4E-A877-460B-BF3B-34474A7476DA}" srcOrd="1" destOrd="0" parTransId="{A4E45EF3-CFA1-4168-BEDA-AB2E64A1A5A2}" sibTransId="{FC5140EC-34EC-47B9-A7A0-E0610C413D85}"/>
    <dgm:cxn modelId="{687F5FE8-468D-4973-A0A5-0BAAF68ABDEF}" type="presOf" srcId="{20385D4E-A877-460B-BF3B-34474A7476DA}" destId="{5E002F90-9DAB-4F05-87A3-DCD7B941F9E9}" srcOrd="0" destOrd="0" presId="urn:microsoft.com/office/officeart/2008/layout/BendingPictureCaption"/>
    <dgm:cxn modelId="{0EFADA7E-01EF-44E4-9256-6A8DD0891717}" type="presOf" srcId="{DF5AF174-2BDF-4856-AD6B-7B6AA2E04F44}" destId="{625F9E4C-CC4F-4ED7-9EEB-D1C3640F7F6F}" srcOrd="0" destOrd="0" presId="urn:microsoft.com/office/officeart/2008/layout/BendingPictureCaption"/>
    <dgm:cxn modelId="{8A0EE3AA-2F58-44D0-A78F-2561D25E7E2F}" type="presOf" srcId="{59414AE9-3913-4F65-9811-F6DC3B97816F}" destId="{52B5A48C-39B8-465A-A775-B57A112168F4}" srcOrd="0" destOrd="0" presId="urn:microsoft.com/office/officeart/2008/layout/BendingPictureCaption"/>
    <dgm:cxn modelId="{2AA58C6F-C622-41AC-8105-27DABBC370D2}" type="presParOf" srcId="{625F9E4C-CC4F-4ED7-9EEB-D1C3640F7F6F}" destId="{67BEB73F-DF9F-48C2-9F84-B5BFCC656B2B}" srcOrd="0" destOrd="0" presId="urn:microsoft.com/office/officeart/2008/layout/BendingPictureCaption"/>
    <dgm:cxn modelId="{01707C03-CA66-4B4C-B10D-4DA30CCE310F}" type="presParOf" srcId="{67BEB73F-DF9F-48C2-9F84-B5BFCC656B2B}" destId="{3705E1C4-5797-4B5E-8E83-734ED8D6F7C7}" srcOrd="0" destOrd="0" presId="urn:microsoft.com/office/officeart/2008/layout/BendingPictureCaption"/>
    <dgm:cxn modelId="{25C1E71F-7C2C-4E54-B2A1-2186D899F8EF}" type="presParOf" srcId="{67BEB73F-DF9F-48C2-9F84-B5BFCC656B2B}" destId="{52B5A48C-39B8-465A-A775-B57A112168F4}" srcOrd="1" destOrd="0" presId="urn:microsoft.com/office/officeart/2008/layout/BendingPictureCaption"/>
    <dgm:cxn modelId="{457C6FAE-2FD7-49A8-BA74-8EDF8069342E}" type="presParOf" srcId="{625F9E4C-CC4F-4ED7-9EEB-D1C3640F7F6F}" destId="{B3D7DFA7-BC5A-4942-BC52-873068A7E8A7}" srcOrd="1" destOrd="0" presId="urn:microsoft.com/office/officeart/2008/layout/BendingPictureCaption"/>
    <dgm:cxn modelId="{C112345F-F8D7-41A3-B08D-4BDC70AEA098}" type="presParOf" srcId="{625F9E4C-CC4F-4ED7-9EEB-D1C3640F7F6F}" destId="{9B4E94FB-F10F-4382-A9BE-A754BB5D5703}" srcOrd="2" destOrd="0" presId="urn:microsoft.com/office/officeart/2008/layout/BendingPictureCaption"/>
    <dgm:cxn modelId="{6A0DE687-52A0-4189-8301-003CA86D065B}" type="presParOf" srcId="{9B4E94FB-F10F-4382-A9BE-A754BB5D5703}" destId="{D769411F-BA20-401C-A857-28110554B885}" srcOrd="0" destOrd="0" presId="urn:microsoft.com/office/officeart/2008/layout/BendingPictureCaption"/>
    <dgm:cxn modelId="{48E08CB7-ADBE-4F49-9BEC-4D7342EC8AAA}" type="presParOf" srcId="{9B4E94FB-F10F-4382-A9BE-A754BB5D5703}" destId="{5E002F90-9DAB-4F05-87A3-DCD7B941F9E9}"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6017C0-0CBC-465C-943C-CA65D8682958}" type="doc">
      <dgm:prSet loTypeId="urn:microsoft.com/office/officeart/2008/layout/BendingPictureSemiTransparentText" loCatId="picture" qsTypeId="urn:microsoft.com/office/officeart/2005/8/quickstyle/simple1" qsCatId="simple" csTypeId="urn:microsoft.com/office/officeart/2005/8/colors/accent2_5" csCatId="accent2" phldr="1"/>
      <dgm:spPr/>
    </dgm:pt>
    <dgm:pt modelId="{B3C499D2-530D-443D-8C4D-69EC879D39E4}">
      <dgm:prSet phldrT="[Text]"/>
      <dgm:spPr/>
      <dgm:t>
        <a:bodyPr/>
        <a:lstStyle/>
        <a:p>
          <a:r>
            <a:rPr lang="sv-SE" dirty="0" smtClean="0"/>
            <a:t>Få näringsämnen</a:t>
          </a:r>
          <a:endParaRPr lang="sv-SE" dirty="0"/>
        </a:p>
      </dgm:t>
    </dgm:pt>
    <dgm:pt modelId="{880519DE-88AB-455A-8A4C-E8495EDB5FD1}" type="parTrans" cxnId="{7F08D7B8-F8C4-4D93-84CC-0177ADD682E8}">
      <dgm:prSet/>
      <dgm:spPr/>
      <dgm:t>
        <a:bodyPr/>
        <a:lstStyle/>
        <a:p>
          <a:endParaRPr lang="sv-SE"/>
        </a:p>
      </dgm:t>
    </dgm:pt>
    <dgm:pt modelId="{E29193E4-9EFF-426C-A831-B4DB308D2E8E}" type="sibTrans" cxnId="{7F08D7B8-F8C4-4D93-84CC-0177ADD682E8}">
      <dgm:prSet/>
      <dgm:spPr/>
      <dgm:t>
        <a:bodyPr/>
        <a:lstStyle/>
        <a:p>
          <a:endParaRPr lang="sv-SE"/>
        </a:p>
      </dgm:t>
    </dgm:pt>
    <dgm:pt modelId="{054DD1A8-3772-4E27-83E0-FDC88D1F4E28}">
      <dgm:prSet phldrT="[Text]"/>
      <dgm:spPr/>
      <dgm:t>
        <a:bodyPr/>
        <a:lstStyle/>
        <a:p>
          <a:r>
            <a:rPr lang="sv-SE" dirty="0" smtClean="0"/>
            <a:t>Många näringsämnen</a:t>
          </a:r>
          <a:endParaRPr lang="sv-SE" dirty="0"/>
        </a:p>
      </dgm:t>
    </dgm:pt>
    <dgm:pt modelId="{DF5B2F59-B029-4C78-B3A6-3784BA21E8F3}" type="parTrans" cxnId="{2099CB78-7D99-42CA-9F2D-C951790DF41F}">
      <dgm:prSet/>
      <dgm:spPr/>
      <dgm:t>
        <a:bodyPr/>
        <a:lstStyle/>
        <a:p>
          <a:endParaRPr lang="sv-SE"/>
        </a:p>
      </dgm:t>
    </dgm:pt>
    <dgm:pt modelId="{7DD67226-0D58-4313-B4EE-DB167FFFC264}" type="sibTrans" cxnId="{2099CB78-7D99-42CA-9F2D-C951790DF41F}">
      <dgm:prSet/>
      <dgm:spPr/>
      <dgm:t>
        <a:bodyPr/>
        <a:lstStyle/>
        <a:p>
          <a:endParaRPr lang="sv-SE"/>
        </a:p>
      </dgm:t>
    </dgm:pt>
    <dgm:pt modelId="{A6873315-FEBC-4EF3-90D9-E2481B01AAB9}" type="pres">
      <dgm:prSet presAssocID="{286017C0-0CBC-465C-943C-CA65D8682958}" presName="Name0" presStyleCnt="0">
        <dgm:presLayoutVars>
          <dgm:dir/>
          <dgm:resizeHandles val="exact"/>
        </dgm:presLayoutVars>
      </dgm:prSet>
      <dgm:spPr/>
    </dgm:pt>
    <dgm:pt modelId="{883D0408-AE9E-4F76-9179-87F34E43473B}" type="pres">
      <dgm:prSet presAssocID="{B3C499D2-530D-443D-8C4D-69EC879D39E4}" presName="composite" presStyleCnt="0"/>
      <dgm:spPr/>
    </dgm:pt>
    <dgm:pt modelId="{D91E65AF-FE71-4A20-816F-8943C6F8D5FC}" type="pres">
      <dgm:prSet presAssocID="{B3C499D2-530D-443D-8C4D-69EC879D39E4}" presName="rect1" presStyleLbl="bgShp"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96233F35-C90C-466B-8843-B56078163CBA}" type="pres">
      <dgm:prSet presAssocID="{B3C499D2-530D-443D-8C4D-69EC879D39E4}" presName="rect2" presStyleLbl="trBgShp" presStyleIdx="0" presStyleCnt="2">
        <dgm:presLayoutVars>
          <dgm:bulletEnabled val="1"/>
        </dgm:presLayoutVars>
      </dgm:prSet>
      <dgm:spPr/>
      <dgm:t>
        <a:bodyPr/>
        <a:lstStyle/>
        <a:p>
          <a:endParaRPr lang="sv-SE"/>
        </a:p>
      </dgm:t>
    </dgm:pt>
    <dgm:pt modelId="{D3C01880-D246-4E91-8695-7A47BD43F54A}" type="pres">
      <dgm:prSet presAssocID="{E29193E4-9EFF-426C-A831-B4DB308D2E8E}" presName="sibTrans" presStyleCnt="0"/>
      <dgm:spPr/>
    </dgm:pt>
    <dgm:pt modelId="{9EC2A861-BAC6-49E3-A80A-685878A5C67B}" type="pres">
      <dgm:prSet presAssocID="{054DD1A8-3772-4E27-83E0-FDC88D1F4E28}" presName="composite" presStyleCnt="0"/>
      <dgm:spPr/>
    </dgm:pt>
    <dgm:pt modelId="{A04DDDD0-F67B-4098-98B7-17D84068BD56}" type="pres">
      <dgm:prSet presAssocID="{054DD1A8-3772-4E27-83E0-FDC88D1F4E28}" presName="rect1" presStyleLbl="bgShp"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dgm:spPr>
    </dgm:pt>
    <dgm:pt modelId="{11D5E7A1-C39F-4858-8CA5-D89DB5265F7D}" type="pres">
      <dgm:prSet presAssocID="{054DD1A8-3772-4E27-83E0-FDC88D1F4E28}" presName="rect2" presStyleLbl="trBgShp" presStyleIdx="1" presStyleCnt="2">
        <dgm:presLayoutVars>
          <dgm:bulletEnabled val="1"/>
        </dgm:presLayoutVars>
      </dgm:prSet>
      <dgm:spPr/>
      <dgm:t>
        <a:bodyPr/>
        <a:lstStyle/>
        <a:p>
          <a:endParaRPr lang="sv-SE"/>
        </a:p>
      </dgm:t>
    </dgm:pt>
  </dgm:ptLst>
  <dgm:cxnLst>
    <dgm:cxn modelId="{2099CB78-7D99-42CA-9F2D-C951790DF41F}" srcId="{286017C0-0CBC-465C-943C-CA65D8682958}" destId="{054DD1A8-3772-4E27-83E0-FDC88D1F4E28}" srcOrd="1" destOrd="0" parTransId="{DF5B2F59-B029-4C78-B3A6-3784BA21E8F3}" sibTransId="{7DD67226-0D58-4313-B4EE-DB167FFFC264}"/>
    <dgm:cxn modelId="{7A908F18-36D6-49C6-ADA3-2F546B40B354}" type="presOf" srcId="{B3C499D2-530D-443D-8C4D-69EC879D39E4}" destId="{96233F35-C90C-466B-8843-B56078163CBA}" srcOrd="0" destOrd="0" presId="urn:microsoft.com/office/officeart/2008/layout/BendingPictureSemiTransparentText"/>
    <dgm:cxn modelId="{7F08D7B8-F8C4-4D93-84CC-0177ADD682E8}" srcId="{286017C0-0CBC-465C-943C-CA65D8682958}" destId="{B3C499D2-530D-443D-8C4D-69EC879D39E4}" srcOrd="0" destOrd="0" parTransId="{880519DE-88AB-455A-8A4C-E8495EDB5FD1}" sibTransId="{E29193E4-9EFF-426C-A831-B4DB308D2E8E}"/>
    <dgm:cxn modelId="{75A0C22E-1AA3-4CD7-B0EF-DF50750C97F3}" type="presOf" srcId="{286017C0-0CBC-465C-943C-CA65D8682958}" destId="{A6873315-FEBC-4EF3-90D9-E2481B01AAB9}" srcOrd="0" destOrd="0" presId="urn:microsoft.com/office/officeart/2008/layout/BendingPictureSemiTransparentText"/>
    <dgm:cxn modelId="{A9AF6D9A-79B2-4392-A356-991E7795F80C}" type="presOf" srcId="{054DD1A8-3772-4E27-83E0-FDC88D1F4E28}" destId="{11D5E7A1-C39F-4858-8CA5-D89DB5265F7D}" srcOrd="0" destOrd="0" presId="urn:microsoft.com/office/officeart/2008/layout/BendingPictureSemiTransparentText"/>
    <dgm:cxn modelId="{9B013182-4273-415E-A91F-E5B3E513FACB}" type="presParOf" srcId="{A6873315-FEBC-4EF3-90D9-E2481B01AAB9}" destId="{883D0408-AE9E-4F76-9179-87F34E43473B}" srcOrd="0" destOrd="0" presId="urn:microsoft.com/office/officeart/2008/layout/BendingPictureSemiTransparentText"/>
    <dgm:cxn modelId="{87D043DC-8829-4B8C-AE52-47DEE3123A8B}" type="presParOf" srcId="{883D0408-AE9E-4F76-9179-87F34E43473B}" destId="{D91E65AF-FE71-4A20-816F-8943C6F8D5FC}" srcOrd="0" destOrd="0" presId="urn:microsoft.com/office/officeart/2008/layout/BendingPictureSemiTransparentText"/>
    <dgm:cxn modelId="{3F43218B-2374-45E5-B216-35141E882AE1}" type="presParOf" srcId="{883D0408-AE9E-4F76-9179-87F34E43473B}" destId="{96233F35-C90C-466B-8843-B56078163CBA}" srcOrd="1" destOrd="0" presId="urn:microsoft.com/office/officeart/2008/layout/BendingPictureSemiTransparentText"/>
    <dgm:cxn modelId="{36150F87-AE38-4894-B7D8-B4DC2E1AF65C}" type="presParOf" srcId="{A6873315-FEBC-4EF3-90D9-E2481B01AAB9}" destId="{D3C01880-D246-4E91-8695-7A47BD43F54A}" srcOrd="1" destOrd="0" presId="urn:microsoft.com/office/officeart/2008/layout/BendingPictureSemiTransparentText"/>
    <dgm:cxn modelId="{89B94726-9C3A-4D9F-8389-5DA3ACAA150D}" type="presParOf" srcId="{A6873315-FEBC-4EF3-90D9-E2481B01AAB9}" destId="{9EC2A861-BAC6-49E3-A80A-685878A5C67B}" srcOrd="2" destOrd="0" presId="urn:microsoft.com/office/officeart/2008/layout/BendingPictureSemiTransparentText"/>
    <dgm:cxn modelId="{917DAD54-22AD-42A2-9A55-F35141933B55}" type="presParOf" srcId="{9EC2A861-BAC6-49E3-A80A-685878A5C67B}" destId="{A04DDDD0-F67B-4098-98B7-17D84068BD56}" srcOrd="0" destOrd="0" presId="urn:microsoft.com/office/officeart/2008/layout/BendingPictureSemiTransparentText"/>
    <dgm:cxn modelId="{E43658AA-A567-4C48-8FB9-81FAD329C27B}" type="presParOf" srcId="{9EC2A861-BAC6-49E3-A80A-685878A5C67B}" destId="{11D5E7A1-C39F-4858-8CA5-D89DB5265F7D}"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C7E2F7-F5E1-477B-A5C9-843BFFAFBC00}" type="doc">
      <dgm:prSet loTypeId="urn:microsoft.com/office/officeart/2005/8/layout/hProcess10" loCatId="process" qsTypeId="urn:microsoft.com/office/officeart/2005/8/quickstyle/simple1" qsCatId="simple" csTypeId="urn:microsoft.com/office/officeart/2005/8/colors/accent2_5" csCatId="accent2" phldr="1"/>
      <dgm:spPr/>
    </dgm:pt>
    <dgm:pt modelId="{2D1F6E22-6E46-4A6E-BCC4-94A18B500AA6}">
      <dgm:prSet phldrT="[Text]" custT="1"/>
      <dgm:spPr/>
      <dgm:t>
        <a:bodyPr/>
        <a:lstStyle/>
        <a:p>
          <a:r>
            <a:rPr lang="sv-SE" sz="2000" dirty="0" smtClean="0"/>
            <a:t>Massor av viktiga näringsämnen som kroppen behöver!</a:t>
          </a:r>
          <a:endParaRPr lang="sv-SE" sz="2000" dirty="0"/>
        </a:p>
      </dgm:t>
    </dgm:pt>
    <dgm:pt modelId="{C0CD0B10-94F9-49C6-AE33-2F19FC0900C5}" type="parTrans" cxnId="{3EEB441A-BF57-4A0E-8231-F87DEEE5BD85}">
      <dgm:prSet/>
      <dgm:spPr/>
      <dgm:t>
        <a:bodyPr/>
        <a:lstStyle/>
        <a:p>
          <a:endParaRPr lang="sv-SE"/>
        </a:p>
      </dgm:t>
    </dgm:pt>
    <dgm:pt modelId="{B6484C37-16CD-4259-B670-5F5F8952A8F4}" type="sibTrans" cxnId="{3EEB441A-BF57-4A0E-8231-F87DEEE5BD85}">
      <dgm:prSet/>
      <dgm:spPr/>
      <dgm:t>
        <a:bodyPr/>
        <a:lstStyle/>
        <a:p>
          <a:endParaRPr lang="sv-SE"/>
        </a:p>
      </dgm:t>
    </dgm:pt>
    <dgm:pt modelId="{CFAF8753-D911-4639-8716-E61C2345CB3D}">
      <dgm:prSet phldrT="[Text]" custT="1"/>
      <dgm:spPr/>
      <dgm:t>
        <a:bodyPr/>
        <a:lstStyle/>
        <a:p>
          <a:r>
            <a:rPr lang="sv-SE" sz="2000" dirty="0" smtClean="0"/>
            <a:t>Nästan bara socker!</a:t>
          </a:r>
          <a:endParaRPr lang="sv-SE" sz="2000" dirty="0"/>
        </a:p>
      </dgm:t>
    </dgm:pt>
    <dgm:pt modelId="{C37D534C-4D0F-40FB-9451-2D9C4119D5F9}" type="sibTrans" cxnId="{473F8C0D-8FE3-4912-ADD6-3A0146A51EB6}">
      <dgm:prSet/>
      <dgm:spPr/>
      <dgm:t>
        <a:bodyPr/>
        <a:lstStyle/>
        <a:p>
          <a:endParaRPr lang="sv-SE"/>
        </a:p>
      </dgm:t>
    </dgm:pt>
    <dgm:pt modelId="{18A697A0-4F29-4595-B500-8501F838E953}" type="parTrans" cxnId="{473F8C0D-8FE3-4912-ADD6-3A0146A51EB6}">
      <dgm:prSet/>
      <dgm:spPr/>
      <dgm:t>
        <a:bodyPr/>
        <a:lstStyle/>
        <a:p>
          <a:endParaRPr lang="sv-SE"/>
        </a:p>
      </dgm:t>
    </dgm:pt>
    <dgm:pt modelId="{750880BA-D4EF-4B94-8DA4-CF56F4E098ED}" type="pres">
      <dgm:prSet presAssocID="{21C7E2F7-F5E1-477B-A5C9-843BFFAFBC00}" presName="Name0" presStyleCnt="0">
        <dgm:presLayoutVars>
          <dgm:dir/>
          <dgm:resizeHandles val="exact"/>
        </dgm:presLayoutVars>
      </dgm:prSet>
      <dgm:spPr/>
    </dgm:pt>
    <dgm:pt modelId="{FA468454-FC6E-49ED-88CA-DEEE4BF13F09}" type="pres">
      <dgm:prSet presAssocID="{CFAF8753-D911-4639-8716-E61C2345CB3D}" presName="composite" presStyleCnt="0"/>
      <dgm:spPr/>
    </dgm:pt>
    <dgm:pt modelId="{C64A5CC1-1A68-4B0F-BB71-1E7205AEEE60}" type="pres">
      <dgm:prSet presAssocID="{CFAF8753-D911-4639-8716-E61C2345CB3D}" presName="imagSh" presStyleLbl="bgImgPlace1" presStyleIdx="0" presStyleCnt="2" custLinFactNeighborX="-10098" custLinFactNeighborY="136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05EE33EF-209C-46E9-BE6F-962FD2A9E4EC}" type="pres">
      <dgm:prSet presAssocID="{CFAF8753-D911-4639-8716-E61C2345CB3D}" presName="txNode" presStyleLbl="node1" presStyleIdx="0" presStyleCnt="2" custScaleY="69790" custLinFactNeighborX="507" custLinFactNeighborY="13871">
        <dgm:presLayoutVars>
          <dgm:bulletEnabled val="1"/>
        </dgm:presLayoutVars>
      </dgm:prSet>
      <dgm:spPr/>
      <dgm:t>
        <a:bodyPr/>
        <a:lstStyle/>
        <a:p>
          <a:endParaRPr lang="sv-SE"/>
        </a:p>
      </dgm:t>
    </dgm:pt>
    <dgm:pt modelId="{25E56E02-71D5-4C7B-965B-A7F20E9B4508}" type="pres">
      <dgm:prSet presAssocID="{C37D534C-4D0F-40FB-9451-2D9C4119D5F9}" presName="sibTrans" presStyleLbl="sibTrans2D1" presStyleIdx="0" presStyleCnt="1" custAng="287634" custScaleX="140086" custScaleY="68127" custLinFactNeighborX="6666" custLinFactNeighborY="-10193"/>
      <dgm:spPr/>
      <dgm:t>
        <a:bodyPr/>
        <a:lstStyle/>
        <a:p>
          <a:endParaRPr lang="sv-SE"/>
        </a:p>
      </dgm:t>
    </dgm:pt>
    <dgm:pt modelId="{B9E765A4-6271-4A39-AD12-0E4E2BFD8F64}" type="pres">
      <dgm:prSet presAssocID="{C37D534C-4D0F-40FB-9451-2D9C4119D5F9}" presName="connTx" presStyleLbl="sibTrans2D1" presStyleIdx="0" presStyleCnt="1"/>
      <dgm:spPr/>
      <dgm:t>
        <a:bodyPr/>
        <a:lstStyle/>
        <a:p>
          <a:endParaRPr lang="sv-SE"/>
        </a:p>
      </dgm:t>
    </dgm:pt>
    <dgm:pt modelId="{1F355ADE-D6AD-4D3B-BE5E-E8AD492E994D}" type="pres">
      <dgm:prSet presAssocID="{2D1F6E22-6E46-4A6E-BCC4-94A18B500AA6}" presName="composite" presStyleCnt="0"/>
      <dgm:spPr/>
    </dgm:pt>
    <dgm:pt modelId="{0B73AC38-9ECC-4048-AD06-6D340ABB8E2B}" type="pres">
      <dgm:prSet presAssocID="{2D1F6E22-6E46-4A6E-BCC4-94A18B500AA6}" presName="imagSh" presStyleLbl="bgImgPlace1" presStyleIdx="1" presStyleCnt="2" custLinFactNeighborX="-11059" custLinFactNeighborY="-1071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D8EBDC7A-078D-48B1-9236-B6000C420BD2}" type="pres">
      <dgm:prSet presAssocID="{2D1F6E22-6E46-4A6E-BCC4-94A18B500AA6}" presName="txNode" presStyleLbl="node1" presStyleIdx="1" presStyleCnt="2" custScaleY="63747" custLinFactNeighborX="-24317" custLinFactNeighborY="13871">
        <dgm:presLayoutVars>
          <dgm:bulletEnabled val="1"/>
        </dgm:presLayoutVars>
      </dgm:prSet>
      <dgm:spPr/>
      <dgm:t>
        <a:bodyPr/>
        <a:lstStyle/>
        <a:p>
          <a:endParaRPr lang="sv-SE"/>
        </a:p>
      </dgm:t>
    </dgm:pt>
  </dgm:ptLst>
  <dgm:cxnLst>
    <dgm:cxn modelId="{FC6F787A-2962-4E88-BFFA-7BB6B8860755}" type="presOf" srcId="{C37D534C-4D0F-40FB-9451-2D9C4119D5F9}" destId="{B9E765A4-6271-4A39-AD12-0E4E2BFD8F64}" srcOrd="1" destOrd="0" presId="urn:microsoft.com/office/officeart/2005/8/layout/hProcess10"/>
    <dgm:cxn modelId="{2F731788-9C6F-43C1-80C4-6F764837F66D}" type="presOf" srcId="{CFAF8753-D911-4639-8716-E61C2345CB3D}" destId="{05EE33EF-209C-46E9-BE6F-962FD2A9E4EC}" srcOrd="0" destOrd="0" presId="urn:microsoft.com/office/officeart/2005/8/layout/hProcess10"/>
    <dgm:cxn modelId="{977203F8-C12D-4A8E-8F51-88C1D616A6D6}" type="presOf" srcId="{C37D534C-4D0F-40FB-9451-2D9C4119D5F9}" destId="{25E56E02-71D5-4C7B-965B-A7F20E9B4508}" srcOrd="0" destOrd="0" presId="urn:microsoft.com/office/officeart/2005/8/layout/hProcess10"/>
    <dgm:cxn modelId="{3EEB441A-BF57-4A0E-8231-F87DEEE5BD85}" srcId="{21C7E2F7-F5E1-477B-A5C9-843BFFAFBC00}" destId="{2D1F6E22-6E46-4A6E-BCC4-94A18B500AA6}" srcOrd="1" destOrd="0" parTransId="{C0CD0B10-94F9-49C6-AE33-2F19FC0900C5}" sibTransId="{B6484C37-16CD-4259-B670-5F5F8952A8F4}"/>
    <dgm:cxn modelId="{473F8C0D-8FE3-4912-ADD6-3A0146A51EB6}" srcId="{21C7E2F7-F5E1-477B-A5C9-843BFFAFBC00}" destId="{CFAF8753-D911-4639-8716-E61C2345CB3D}" srcOrd="0" destOrd="0" parTransId="{18A697A0-4F29-4595-B500-8501F838E953}" sibTransId="{C37D534C-4D0F-40FB-9451-2D9C4119D5F9}"/>
    <dgm:cxn modelId="{D01800DD-B465-4C7B-B5EE-56D4E5B28D86}" type="presOf" srcId="{21C7E2F7-F5E1-477B-A5C9-843BFFAFBC00}" destId="{750880BA-D4EF-4B94-8DA4-CF56F4E098ED}" srcOrd="0" destOrd="0" presId="urn:microsoft.com/office/officeart/2005/8/layout/hProcess10"/>
    <dgm:cxn modelId="{A14BC867-AD84-4454-B25A-F138A7B52DF7}" type="presOf" srcId="{2D1F6E22-6E46-4A6E-BCC4-94A18B500AA6}" destId="{D8EBDC7A-078D-48B1-9236-B6000C420BD2}" srcOrd="0" destOrd="0" presId="urn:microsoft.com/office/officeart/2005/8/layout/hProcess10"/>
    <dgm:cxn modelId="{A6D2BBDD-5B48-4A64-A3DF-8DA90FE6CA89}" type="presParOf" srcId="{750880BA-D4EF-4B94-8DA4-CF56F4E098ED}" destId="{FA468454-FC6E-49ED-88CA-DEEE4BF13F09}" srcOrd="0" destOrd="0" presId="urn:microsoft.com/office/officeart/2005/8/layout/hProcess10"/>
    <dgm:cxn modelId="{6EAF38EB-A397-44F7-8397-0A3FA74308AF}" type="presParOf" srcId="{FA468454-FC6E-49ED-88CA-DEEE4BF13F09}" destId="{C64A5CC1-1A68-4B0F-BB71-1E7205AEEE60}" srcOrd="0" destOrd="0" presId="urn:microsoft.com/office/officeart/2005/8/layout/hProcess10"/>
    <dgm:cxn modelId="{B21C2552-6A3A-4AF9-805F-9690A85BF912}" type="presParOf" srcId="{FA468454-FC6E-49ED-88CA-DEEE4BF13F09}" destId="{05EE33EF-209C-46E9-BE6F-962FD2A9E4EC}" srcOrd="1" destOrd="0" presId="urn:microsoft.com/office/officeart/2005/8/layout/hProcess10"/>
    <dgm:cxn modelId="{D600CED4-E7CC-488F-A88C-A40370019881}" type="presParOf" srcId="{750880BA-D4EF-4B94-8DA4-CF56F4E098ED}" destId="{25E56E02-71D5-4C7B-965B-A7F20E9B4508}" srcOrd="1" destOrd="0" presId="urn:microsoft.com/office/officeart/2005/8/layout/hProcess10"/>
    <dgm:cxn modelId="{C6792FF0-302A-48C0-8412-5FE620B52880}" type="presParOf" srcId="{25E56E02-71D5-4C7B-965B-A7F20E9B4508}" destId="{B9E765A4-6271-4A39-AD12-0E4E2BFD8F64}" srcOrd="0" destOrd="0" presId="urn:microsoft.com/office/officeart/2005/8/layout/hProcess10"/>
    <dgm:cxn modelId="{4F1F59C1-AB5E-4F8C-94F2-AE298DD3E306}" type="presParOf" srcId="{750880BA-D4EF-4B94-8DA4-CF56F4E098ED}" destId="{1F355ADE-D6AD-4D3B-BE5E-E8AD492E994D}" srcOrd="2" destOrd="0" presId="urn:microsoft.com/office/officeart/2005/8/layout/hProcess10"/>
    <dgm:cxn modelId="{69A6CD70-CAA0-4820-AD54-81B7B890BBDD}" type="presParOf" srcId="{1F355ADE-D6AD-4D3B-BE5E-E8AD492E994D}" destId="{0B73AC38-9ECC-4048-AD06-6D340ABB8E2B}" srcOrd="0" destOrd="0" presId="urn:microsoft.com/office/officeart/2005/8/layout/hProcess10"/>
    <dgm:cxn modelId="{67BFDA5B-226F-4755-A16D-DD2F4B4F0EAA}" type="presParOf" srcId="{1F355ADE-D6AD-4D3B-BE5E-E8AD492E994D}" destId="{D8EBDC7A-078D-48B1-9236-B6000C420BD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44FBD7FF-0B95-4764-B918-DBC41A3E7E4C}" type="datetimeFigureOut">
              <a:rPr lang="sv-SE" smtClean="0"/>
              <a:pPr/>
              <a:t>2016-05-27</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ED643C7C-B299-45C1-BFA5-8514C23C401E}" type="slidenum">
              <a:rPr lang="sv-SE" smtClean="0"/>
              <a:pPr/>
              <a:t>‹#›</a:t>
            </a:fld>
            <a:endParaRPr lang="sv-SE"/>
          </a:p>
        </p:txBody>
      </p:sp>
    </p:spTree>
    <p:extLst>
      <p:ext uri="{BB962C8B-B14F-4D97-AF65-F5344CB8AC3E}">
        <p14:creationId xmlns:p14="http://schemas.microsoft.com/office/powerpoint/2010/main" val="31602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031783BA-0229-4BAA-9BDD-E63E2B7413CE}" type="datetimeFigureOut">
              <a:rPr lang="sv-SE" smtClean="0"/>
              <a:t>2016-05-27</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DAA8AE52-FD8A-41DD-9C86-D3704E810A64}" type="slidenum">
              <a:rPr lang="sv-SE" smtClean="0"/>
              <a:t>‹#›</a:t>
            </a:fld>
            <a:endParaRPr lang="sv-SE"/>
          </a:p>
        </p:txBody>
      </p:sp>
    </p:spTree>
    <p:extLst>
      <p:ext uri="{BB962C8B-B14F-4D97-AF65-F5344CB8AC3E}">
        <p14:creationId xmlns:p14="http://schemas.microsoft.com/office/powerpoint/2010/main" val="422809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här</a:t>
            </a:r>
            <a:r>
              <a:rPr lang="sv-SE" baseline="0" dirty="0" smtClean="0"/>
              <a:t> är e</a:t>
            </a:r>
            <a:r>
              <a:rPr lang="sv-SE" dirty="0" smtClean="0"/>
              <a:t>n presentation från Aktiv Skola om några av de mest</a:t>
            </a:r>
            <a:r>
              <a:rPr lang="sv-SE" baseline="0" dirty="0" smtClean="0"/>
              <a:t> </a:t>
            </a:r>
            <a:r>
              <a:rPr lang="sv-SE" dirty="0" smtClean="0"/>
              <a:t>grundläggande faktorerna för att vi ska</a:t>
            </a:r>
            <a:r>
              <a:rPr lang="sv-SE" baseline="0" dirty="0" smtClean="0"/>
              <a:t> må bra. </a:t>
            </a:r>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a:t>
            </a:fld>
            <a:endParaRPr lang="sv-SE"/>
          </a:p>
        </p:txBody>
      </p:sp>
    </p:spTree>
    <p:extLst>
      <p:ext uri="{BB962C8B-B14F-4D97-AF65-F5344CB8AC3E}">
        <p14:creationId xmlns:p14="http://schemas.microsoft.com/office/powerpoint/2010/main" val="425857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lIns="91432" tIns="45716" rIns="91432" bIns="45716" anchor="b"/>
          <a:lstStyle/>
          <a:p>
            <a:pPr algn="r"/>
            <a:fld id="{C3EDAD79-27EA-433F-B837-D02645085784}" type="slidenum">
              <a:rPr lang="sv-SE" sz="1200">
                <a:latin typeface="Calibri" pitchFamily="34" charset="0"/>
              </a:rPr>
              <a:pPr algn="r"/>
              <a:t>10</a:t>
            </a:fld>
            <a:endParaRPr lang="sv-SE" sz="1200">
              <a:latin typeface="Calibri" pitchFamily="34" charset="0"/>
            </a:endParaRPr>
          </a:p>
        </p:txBody>
      </p:sp>
      <p:sp>
        <p:nvSpPr>
          <p:cNvPr id="48131"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48132" name="Rectangle 3"/>
          <p:cNvSpPr>
            <a:spLocks noGrp="1" noChangeArrowheads="1"/>
          </p:cNvSpPr>
          <p:nvPr>
            <p:ph type="body" idx="1"/>
          </p:nvPr>
        </p:nvSpPr>
        <p:spPr>
          <a:xfrm>
            <a:off x="906463" y="4715629"/>
            <a:ext cx="4984750" cy="4467939"/>
          </a:xfrm>
          <a:solidFill>
            <a:srgbClr val="FFFFFF"/>
          </a:solidFill>
          <a:ln>
            <a:solidFill>
              <a:srgbClr val="000000"/>
            </a:solidFill>
          </a:ln>
        </p:spPr>
        <p:txBody>
          <a:bodyPr/>
          <a:lstStyle/>
          <a:p>
            <a:pPr>
              <a:defRPr/>
            </a:pPr>
            <a:r>
              <a:rPr lang="sv-SE" dirty="0" smtClean="0">
                <a:latin typeface="Arial" pitchFamily="34" charset="0"/>
              </a:rPr>
              <a:t>Genom att välja bättre </a:t>
            </a:r>
            <a:r>
              <a:rPr lang="sv-SE" dirty="0" err="1" smtClean="0">
                <a:latin typeface="Arial" pitchFamily="34" charset="0"/>
              </a:rPr>
              <a:t>fettkällor</a:t>
            </a:r>
            <a:r>
              <a:rPr lang="sv-SE" dirty="0" smtClean="0">
                <a:latin typeface="Arial" pitchFamily="34" charset="0"/>
              </a:rPr>
              <a:t> täcks behoven av essentiella (livsnödvändiga)</a:t>
            </a:r>
            <a:r>
              <a:rPr lang="sv-SE" baseline="0" dirty="0" smtClean="0">
                <a:latin typeface="Arial" pitchFamily="34" charset="0"/>
              </a:rPr>
              <a:t> </a:t>
            </a:r>
            <a:r>
              <a:rPr lang="sv-SE" dirty="0" smtClean="0">
                <a:latin typeface="Arial" pitchFamily="34" charset="0"/>
              </a:rPr>
              <a:t>fettsyror</a:t>
            </a:r>
            <a:r>
              <a:rPr lang="sv-SE" baseline="0" dirty="0" smtClean="0">
                <a:latin typeface="Arial" pitchFamily="34" charset="0"/>
              </a:rPr>
              <a:t> lättare och den totala fettkvalitén ökar. </a:t>
            </a:r>
          </a:p>
          <a:p>
            <a:pPr>
              <a:defRPr/>
            </a:pPr>
            <a:r>
              <a:rPr lang="sv-SE" baseline="0" dirty="0" smtClean="0">
                <a:latin typeface="Arial" pitchFamily="34" charset="0"/>
              </a:rPr>
              <a:t>Ät gärna mer </a:t>
            </a:r>
            <a:r>
              <a:rPr lang="sv-SE" dirty="0" smtClean="0">
                <a:solidFill>
                  <a:schemeClr val="tx1"/>
                </a:solidFill>
                <a:latin typeface="Avenir LT 35 Light" panose="020B0303020000020003" pitchFamily="34" charset="0"/>
              </a:rPr>
              <a:t>livsmedel</a:t>
            </a:r>
            <a:r>
              <a:rPr lang="sv-SE" baseline="0" dirty="0" smtClean="0">
                <a:solidFill>
                  <a:schemeClr val="tx1"/>
                </a:solidFill>
                <a:latin typeface="Avenir LT 35 Light" panose="020B0303020000020003" pitchFamily="34" charset="0"/>
              </a:rPr>
              <a:t> som avokado, fisk och nötter. D</a:t>
            </a:r>
            <a:r>
              <a:rPr lang="sv-SE" dirty="0" smtClean="0">
                <a:solidFill>
                  <a:schemeClr val="tx1"/>
                </a:solidFill>
                <a:latin typeface="Avenir LT 35 Light" panose="020B0303020000020003" pitchFamily="34" charset="0"/>
              </a:rPr>
              <a:t>e innehåller bra fetter och viktiga v</a:t>
            </a:r>
            <a:r>
              <a:rPr lang="sv-SE" baseline="0" dirty="0" smtClean="0">
                <a:solidFill>
                  <a:schemeClr val="tx1"/>
                </a:solidFill>
                <a:latin typeface="Avenir LT 35 Light" panose="020B0303020000020003" pitchFamily="34" charset="0"/>
              </a:rPr>
              <a:t>itaminer, mineraler och antioxidanter. Djur som får vara ute mer och äta det som naturen bjuder har i regel en bättre näringssammansättning både i sin mjölk och i sitt kött. </a:t>
            </a:r>
            <a:r>
              <a:rPr lang="sv-SE" dirty="0" smtClean="0">
                <a:solidFill>
                  <a:schemeClr val="tx1"/>
                </a:solidFill>
                <a:latin typeface="Avenir LT 35 Light" panose="020B0303020000020003" pitchFamily="34" charset="0"/>
              </a:rPr>
              <a:t> </a:t>
            </a:r>
            <a:endParaRPr lang="sv-SE" dirty="0"/>
          </a:p>
        </p:txBody>
      </p:sp>
    </p:spTree>
    <p:extLst>
      <p:ext uri="{BB962C8B-B14F-4D97-AF65-F5344CB8AC3E}">
        <p14:creationId xmlns:p14="http://schemas.microsoft.com/office/powerpoint/2010/main" val="407720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Protein är viktigt för en rad olika saker. Numera är det tyvärr vanligt att man tar protein som ett kosttillskott (till exempel proteinpulver och proteinbars), men det bästa är förstås att få i sig protein genom olika livsmedel som till exempel fisk, ägg, mejeriprodukter, bönor och linser. Då får man förutom protein även i sig viktiga näringsämnen. </a:t>
            </a:r>
            <a:br>
              <a:rPr lang="sv-SE" baseline="0" dirty="0" smtClean="0"/>
            </a:br>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11</a:t>
            </a:fld>
            <a:endParaRPr lang="sv-SE"/>
          </a:p>
        </p:txBody>
      </p:sp>
    </p:spTree>
    <p:extLst>
      <p:ext uri="{BB962C8B-B14F-4D97-AF65-F5344CB8AC3E}">
        <p14:creationId xmlns:p14="http://schemas.microsoft.com/office/powerpoint/2010/main" val="306182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 kroppen får tillräckligt med energi! Det vill säga att kroppen är i energibalans,</a:t>
            </a:r>
            <a:r>
              <a:rPr lang="sv-SE" baseline="0" dirty="0" smtClean="0"/>
              <a:t> (du äter lika mycket energi som du förbrukar). </a:t>
            </a:r>
          </a:p>
          <a:p>
            <a:r>
              <a:rPr lang="sv-SE" baseline="0" dirty="0" smtClean="0"/>
              <a:t>En bra regel är att äta regelbundet och inte hoppa över viktiga måltider som frukost, lunch och middag. Tänk på att om du rör dig mycket så behöver du också äta lite mer. </a:t>
            </a:r>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12</a:t>
            </a:fld>
            <a:endParaRPr lang="sv-SE"/>
          </a:p>
        </p:txBody>
      </p:sp>
    </p:spTree>
    <p:extLst>
      <p:ext uri="{BB962C8B-B14F-4D97-AF65-F5344CB8AC3E}">
        <p14:creationId xmlns:p14="http://schemas.microsoft.com/office/powerpoint/2010/main" val="160095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här</a:t>
            </a:r>
            <a:r>
              <a:rPr lang="sv-SE" dirty="0" smtClean="0"/>
              <a:t> är</a:t>
            </a:r>
            <a:r>
              <a:rPr lang="sv-SE" baseline="0" dirty="0" smtClean="0"/>
              <a:t> en b</a:t>
            </a:r>
            <a:r>
              <a:rPr lang="sv-SE" dirty="0" smtClean="0"/>
              <a:t>ra övning för att reflektera</a:t>
            </a:r>
            <a:r>
              <a:rPr lang="sv-SE" baseline="0" dirty="0" smtClean="0"/>
              <a:t> över sitt matintag. Titta gärna på och diskutera olika måltider under dagen - frukost, mellanmål och lunch/middag.</a:t>
            </a:r>
          </a:p>
          <a:p>
            <a:r>
              <a:rPr lang="sv-SE" baseline="0" dirty="0" smtClean="0"/>
              <a:t>Tallriksmodellen är en jättebra modell för att få i sig lagom av allt man behöver. </a:t>
            </a:r>
            <a:endParaRPr lang="sv-SE" dirty="0" smtClean="0"/>
          </a:p>
          <a:p>
            <a:endParaRPr lang="sv-SE" dirty="0" smtClean="0"/>
          </a:p>
          <a:p>
            <a:r>
              <a:rPr lang="sv-SE" sz="1200" kern="1200" dirty="0" smtClean="0">
                <a:solidFill>
                  <a:schemeClr val="tx1"/>
                </a:solidFill>
                <a:effectLst/>
                <a:latin typeface="+mn-lt"/>
                <a:ea typeface="+mn-ea"/>
                <a:cs typeface="+mn-cs"/>
              </a:rPr>
              <a:t>Tallriksmodellen är uppdelad i tre delar. Den första delen ska du fylla upp med grönsaker och rotfrukter. </a:t>
            </a:r>
          </a:p>
          <a:p>
            <a:r>
              <a:rPr lang="sv-SE" sz="1200" kern="1200" dirty="0" smtClean="0">
                <a:solidFill>
                  <a:schemeClr val="tx1"/>
                </a:solidFill>
                <a:effectLst/>
                <a:latin typeface="+mn-lt"/>
                <a:ea typeface="+mn-ea"/>
                <a:cs typeface="+mn-cs"/>
              </a:rPr>
              <a:t>Den andra delen fyller du upp med potatis, pasta, ris, </a:t>
            </a:r>
            <a:r>
              <a:rPr lang="sv-SE" sz="1200" kern="1200" dirty="0" err="1" smtClean="0">
                <a:solidFill>
                  <a:schemeClr val="tx1"/>
                </a:solidFill>
                <a:effectLst/>
                <a:latin typeface="+mn-lt"/>
                <a:ea typeface="+mn-ea"/>
                <a:cs typeface="+mn-cs"/>
              </a:rPr>
              <a:t>quinoa</a:t>
            </a:r>
            <a:r>
              <a:rPr lang="sv-SE" sz="1200" kern="1200" dirty="0" smtClean="0">
                <a:solidFill>
                  <a:schemeClr val="tx1"/>
                </a:solidFill>
                <a:effectLst/>
                <a:latin typeface="+mn-lt"/>
                <a:ea typeface="+mn-ea"/>
                <a:cs typeface="+mn-cs"/>
              </a:rPr>
              <a:t> eller andra kolhydratrika livsmedel. Välj fullkornsvarianter i första hand eftersom dessa ger mer näringsämnen. </a:t>
            </a:r>
          </a:p>
          <a:p>
            <a:r>
              <a:rPr lang="sv-SE" sz="1200" kern="1200" dirty="0" smtClean="0">
                <a:solidFill>
                  <a:schemeClr val="tx1"/>
                </a:solidFill>
                <a:effectLst/>
                <a:latin typeface="+mn-lt"/>
                <a:ea typeface="+mn-ea"/>
                <a:cs typeface="+mn-cs"/>
              </a:rPr>
              <a:t>Den tredje och sista delen skall fyllas med fisk, kyckling, kött, ägg och baljväxter.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Fråga:</a:t>
            </a:r>
            <a:r>
              <a:rPr lang="sv-SE" baseline="0" dirty="0" smtClean="0"/>
              <a:t> Äter du allt från tallriksmodellen?</a:t>
            </a:r>
          </a:p>
          <a:p>
            <a:endParaRPr lang="sv-SE" dirty="0" smtClean="0"/>
          </a:p>
          <a:p>
            <a:r>
              <a:rPr lang="sv-SE" i="1" dirty="0" smtClean="0"/>
              <a:t>Bildkälla: www.livsmedelsverket.se</a:t>
            </a:r>
          </a:p>
        </p:txBody>
      </p:sp>
      <p:sp>
        <p:nvSpPr>
          <p:cNvPr id="4" name="Platshållare för bildnummer 3"/>
          <p:cNvSpPr>
            <a:spLocks noGrp="1"/>
          </p:cNvSpPr>
          <p:nvPr>
            <p:ph type="sldNum" sz="quarter" idx="10"/>
          </p:nvPr>
        </p:nvSpPr>
        <p:spPr/>
        <p:txBody>
          <a:bodyPr/>
          <a:lstStyle/>
          <a:p>
            <a:fld id="{DAA8AE52-FD8A-41DD-9C86-D3704E810A64}" type="slidenum">
              <a:rPr lang="sv-SE" smtClean="0"/>
              <a:t>13</a:t>
            </a:fld>
            <a:endParaRPr lang="sv-SE"/>
          </a:p>
        </p:txBody>
      </p:sp>
    </p:spTree>
    <p:extLst>
      <p:ext uri="{BB962C8B-B14F-4D97-AF65-F5344CB8AC3E}">
        <p14:creationId xmlns:p14="http://schemas.microsoft.com/office/powerpoint/2010/main" val="297561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u="none" dirty="0" smtClean="0"/>
              <a:t>Det är</a:t>
            </a:r>
            <a:r>
              <a:rPr lang="sv-SE" b="0" u="none" baseline="0" dirty="0" smtClean="0"/>
              <a:t> s</a:t>
            </a:r>
            <a:r>
              <a:rPr lang="sv-SE" b="0" u="none" dirty="0" smtClean="0"/>
              <a:t>amma mängd energi i de här båda ”måltiderna”/bilderna</a:t>
            </a:r>
            <a:r>
              <a:rPr lang="sv-SE" b="0" u="none" baseline="0" dirty="0" smtClean="0"/>
              <a:t>. Men det är en stor skillnad på hur de mättar och vilket näringsinnehåll de har.</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14</a:t>
            </a:fld>
            <a:endParaRPr lang="sv-SE"/>
          </a:p>
        </p:txBody>
      </p:sp>
    </p:spTree>
    <p:extLst>
      <p:ext uri="{BB962C8B-B14F-4D97-AF65-F5344CB8AC3E}">
        <p14:creationId xmlns:p14="http://schemas.microsoft.com/office/powerpoint/2010/main" val="276934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Läsk</a:t>
            </a:r>
            <a:r>
              <a:rPr lang="sv-SE" baseline="0" dirty="0" smtClean="0"/>
              <a:t> innehåller väldigt m</a:t>
            </a:r>
            <a:r>
              <a:rPr lang="sv-SE" dirty="0" smtClean="0"/>
              <a:t>ycket socker (och </a:t>
            </a:r>
            <a:r>
              <a:rPr lang="sv-SE" b="1" dirty="0" smtClean="0"/>
              <a:t>ingenting</a:t>
            </a:r>
            <a:r>
              <a:rPr lang="sv-SE" baseline="0" dirty="0" smtClean="0"/>
              <a:t> som kroppen behöver).</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15</a:t>
            </a:fld>
            <a:endParaRPr lang="sv-SE"/>
          </a:p>
        </p:txBody>
      </p:sp>
    </p:spTree>
    <p:extLst>
      <p:ext uri="{BB962C8B-B14F-4D97-AF65-F5344CB8AC3E}">
        <p14:creationId xmlns:p14="http://schemas.microsoft.com/office/powerpoint/2010/main" val="124737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Med fysisk aktivitet avses all kroppsrörelse som är en följd av skelettmuskulaturens sammandragning och som resulterar i ökad energiförbrukning.</a:t>
            </a:r>
          </a:p>
          <a:p>
            <a:endParaRPr lang="sv-SE" b="0" dirty="0" smtClean="0"/>
          </a:p>
          <a:p>
            <a:r>
              <a:rPr lang="sv-SE" b="0" dirty="0" smtClean="0"/>
              <a:t>Fråga: Hur mycket rör ni er varje dag? Vad gör ni för typ av fysisk aktivitet?</a:t>
            </a:r>
            <a:br>
              <a:rPr lang="sv-SE" b="0" dirty="0" smtClean="0"/>
            </a:br>
            <a:r>
              <a:rPr lang="sv-SE" b="0" dirty="0" smtClean="0"/>
              <a:t>Fråga:</a:t>
            </a:r>
            <a:r>
              <a:rPr lang="sv-SE" b="0" baseline="0" dirty="0" smtClean="0"/>
              <a:t> </a:t>
            </a:r>
            <a:r>
              <a:rPr lang="sv-SE" b="0" dirty="0" smtClean="0"/>
              <a:t>Vad kan man göra för att öka mängden fysisk aktivitet?</a:t>
            </a:r>
          </a:p>
          <a:p>
            <a:endParaRPr lang="sv-SE" b="0" dirty="0" smtClean="0"/>
          </a:p>
          <a:p>
            <a:pPr>
              <a:spcBef>
                <a:spcPct val="20000"/>
              </a:spcBef>
              <a:buSzPct val="75000"/>
              <a:defRPr/>
            </a:pPr>
            <a:r>
              <a:rPr lang="sv-SE" b="0" dirty="0" smtClean="0"/>
              <a:t>Man kan dela upp fysisk aktivitet i olika delar. </a:t>
            </a:r>
          </a:p>
          <a:p>
            <a:pPr marL="171450" indent="-171450">
              <a:spcBef>
                <a:spcPct val="20000"/>
              </a:spcBef>
              <a:buSzPct val="75000"/>
              <a:buFont typeface="Arial" panose="020B0604020202020204" pitchFamily="34" charset="0"/>
              <a:buChar char="•"/>
              <a:defRPr/>
            </a:pPr>
            <a:r>
              <a:rPr lang="sv-SE" b="0" dirty="0" smtClean="0"/>
              <a:t>Vardagsmotion</a:t>
            </a:r>
            <a:r>
              <a:rPr lang="sv-SE" b="0" baseline="0" dirty="0" smtClean="0"/>
              <a:t> =</a:t>
            </a:r>
            <a:r>
              <a:rPr lang="sv-SE" b="0" dirty="0" smtClean="0"/>
              <a:t> alla aktiviteter som bryter stillasittandet. </a:t>
            </a:r>
          </a:p>
          <a:p>
            <a:pPr marL="171450" indent="-171450">
              <a:spcBef>
                <a:spcPct val="20000"/>
              </a:spcBef>
              <a:buSzPct val="75000"/>
              <a:buFont typeface="Arial" panose="020B0604020202020204" pitchFamily="34" charset="0"/>
              <a:buChar char="•"/>
              <a:defRPr/>
            </a:pPr>
            <a:r>
              <a:rPr lang="sv-SE" b="0" dirty="0" smtClean="0"/>
              <a:t>Motion =</a:t>
            </a:r>
            <a:r>
              <a:rPr lang="sv-SE" b="0" baseline="0" dirty="0" smtClean="0"/>
              <a:t> aktivitet som behåller eller förbättrar vår fysiska förmåga. </a:t>
            </a:r>
          </a:p>
          <a:p>
            <a:pPr marL="171450" indent="-171450">
              <a:spcBef>
                <a:spcPct val="20000"/>
              </a:spcBef>
              <a:buSzPct val="75000"/>
              <a:buFont typeface="Arial" panose="020B0604020202020204" pitchFamily="34" charset="0"/>
              <a:buChar char="•"/>
              <a:defRPr/>
            </a:pPr>
            <a:r>
              <a:rPr lang="sv-SE" b="0" baseline="0" dirty="0" smtClean="0"/>
              <a:t>Träning = aktivitet med målsättningen att öka sin prestationsförmåga.</a:t>
            </a:r>
          </a:p>
          <a:p>
            <a:pPr marL="0" marR="0" indent="0" algn="l" defTabSz="914400" rtl="0" eaLnBrk="1" fontAlgn="auto" latinLnBrk="0" hangingPunct="1">
              <a:lnSpc>
                <a:spcPct val="100000"/>
              </a:lnSpc>
              <a:spcBef>
                <a:spcPct val="20000"/>
              </a:spcBef>
              <a:spcAft>
                <a:spcPts val="0"/>
              </a:spcAft>
              <a:buClrTx/>
              <a:buSzPct val="75000"/>
              <a:buFont typeface="Arial" panose="020B0604020202020204" pitchFamily="34" charset="0"/>
              <a:buNone/>
              <a:tabLst/>
              <a:defRPr/>
            </a:pPr>
            <a:r>
              <a:rPr lang="sv-SE" b="0" baseline="0" dirty="0" smtClean="0"/>
              <a:t/>
            </a:r>
            <a:br>
              <a:rPr lang="sv-SE" b="0" baseline="0" dirty="0" smtClean="0"/>
            </a:br>
            <a:r>
              <a:rPr lang="sv-SE" b="0" dirty="0" smtClean="0"/>
              <a:t>Fördelarna</a:t>
            </a:r>
            <a:r>
              <a:rPr lang="sv-SE" b="0" baseline="0" dirty="0" smtClean="0"/>
              <a:t> med f</a:t>
            </a:r>
            <a:r>
              <a:rPr lang="sv-SE" b="0" dirty="0" smtClean="0"/>
              <a:t>ysisk aktivitet är</a:t>
            </a:r>
            <a:r>
              <a:rPr lang="sv-SE" b="0" baseline="0" dirty="0" smtClean="0"/>
              <a:t> </a:t>
            </a:r>
            <a:r>
              <a:rPr lang="sv-SE" sz="1200" b="0" baseline="0" dirty="0" smtClean="0">
                <a:latin typeface="+mn-lt"/>
              </a:rPr>
              <a:t>ö</a:t>
            </a:r>
            <a:r>
              <a:rPr lang="sv-SE" sz="1200" dirty="0" smtClean="0">
                <a:latin typeface="+mn-lt"/>
              </a:rPr>
              <a:t>kat välbefinnande, minskad risk för depression, förbättrad kondition, förbättrad balans, styrka och koordination, ökad uthållighet i musklerna, förbättrad sömn, lägre blodtryck, ökad kapillärtäthet, ökat antal och storlek på mitokondrier,</a:t>
            </a:r>
            <a:r>
              <a:rPr lang="sv-SE" sz="1200" baseline="0" dirty="0" smtClean="0">
                <a:latin typeface="+mn-lt"/>
              </a:rPr>
              <a:t> </a:t>
            </a:r>
            <a:r>
              <a:rPr lang="sv-SE" sz="1200" dirty="0" smtClean="0">
                <a:latin typeface="+mn-lt"/>
              </a:rPr>
              <a:t>ökad ämnesomsättning, ökad muskelmassa, minskad fettmassa</a:t>
            </a:r>
            <a:r>
              <a:rPr lang="sv-SE" sz="1200" baseline="0" dirty="0" smtClean="0">
                <a:latin typeface="+mn-lt"/>
              </a:rPr>
              <a:t>/</a:t>
            </a:r>
            <a:r>
              <a:rPr lang="sv-SE" sz="1200" dirty="0" smtClean="0">
                <a:latin typeface="+mn-lt"/>
              </a:rPr>
              <a:t>bukfett</a:t>
            </a:r>
            <a:r>
              <a:rPr lang="sv-SE" sz="1200" baseline="0" dirty="0" smtClean="0">
                <a:latin typeface="+mn-lt"/>
              </a:rPr>
              <a:t> och</a:t>
            </a:r>
            <a:r>
              <a:rPr lang="sv-SE" sz="1200" dirty="0" smtClean="0">
                <a:latin typeface="+mn-lt"/>
              </a:rPr>
              <a:t> bättre blodfettsprofil. Fysisk aktivitet motverkar även benskörhet,</a:t>
            </a:r>
            <a:r>
              <a:rPr lang="sv-SE" sz="1200" baseline="0" dirty="0" smtClean="0">
                <a:latin typeface="+mn-lt"/>
              </a:rPr>
              <a:t> u</a:t>
            </a:r>
            <a:r>
              <a:rPr lang="sv-SE" sz="1200" dirty="0" smtClean="0">
                <a:latin typeface="+mn-lt"/>
              </a:rPr>
              <a:t>pprätthåller ”hormonbalansen”</a:t>
            </a:r>
            <a:r>
              <a:rPr lang="sv-SE" sz="1200" baseline="0" dirty="0" smtClean="0">
                <a:latin typeface="+mn-lt"/>
              </a:rPr>
              <a:t>, </a:t>
            </a:r>
            <a:r>
              <a:rPr lang="sv-SE" sz="1200" dirty="0" smtClean="0">
                <a:latin typeface="+mn-lt"/>
              </a:rPr>
              <a:t>ökar cellernas upptag av blodsocker och ger en ökad insulinkänslighet.</a:t>
            </a:r>
          </a:p>
          <a:p>
            <a:pPr marL="0" indent="0">
              <a:spcBef>
                <a:spcPct val="20000"/>
              </a:spcBef>
              <a:buSzPct val="75000"/>
              <a:buFont typeface="Arial" panose="020B0604020202020204" pitchFamily="34" charset="0"/>
              <a:buNone/>
              <a:defRPr/>
            </a:pPr>
            <a:endParaRPr lang="sv-SE" sz="1200" dirty="0" smtClean="0">
              <a:latin typeface="+mn-lt"/>
            </a:endParaRPr>
          </a:p>
          <a:p>
            <a:pPr marL="0" indent="0">
              <a:spcBef>
                <a:spcPct val="20000"/>
              </a:spcBef>
              <a:buSzPct val="75000"/>
              <a:buFont typeface="Arial" panose="020B0604020202020204" pitchFamily="34" charset="0"/>
              <a:buNone/>
              <a:defRPr/>
            </a:pPr>
            <a:endParaRPr lang="sv-SE" sz="1200" dirty="0" smtClean="0">
              <a:latin typeface="+mn-lt"/>
            </a:endParaRPr>
          </a:p>
          <a:p>
            <a:pPr marL="0" indent="0">
              <a:spcBef>
                <a:spcPct val="20000"/>
              </a:spcBef>
              <a:buSzPct val="75000"/>
              <a:buFont typeface="Arial" panose="020B0604020202020204" pitchFamily="34" charset="0"/>
              <a:buNone/>
              <a:defRPr/>
            </a:pPr>
            <a:endParaRPr lang="sv-SE" sz="1200" dirty="0" smtClean="0">
              <a:latin typeface="+mn-lt"/>
            </a:endParaRPr>
          </a:p>
        </p:txBody>
      </p:sp>
      <p:sp>
        <p:nvSpPr>
          <p:cNvPr id="4" name="Platshållare för bildnummer 3"/>
          <p:cNvSpPr>
            <a:spLocks noGrp="1"/>
          </p:cNvSpPr>
          <p:nvPr>
            <p:ph type="sldNum" sz="quarter" idx="10"/>
          </p:nvPr>
        </p:nvSpPr>
        <p:spPr/>
        <p:txBody>
          <a:bodyPr/>
          <a:lstStyle/>
          <a:p>
            <a:fld id="{DAA8AE52-FD8A-41DD-9C86-D3704E810A64}" type="slidenum">
              <a:rPr lang="sv-SE" smtClean="0"/>
              <a:t>16</a:t>
            </a:fld>
            <a:endParaRPr lang="sv-SE"/>
          </a:p>
        </p:txBody>
      </p:sp>
    </p:spTree>
    <p:extLst>
      <p:ext uri="{BB962C8B-B14F-4D97-AF65-F5344CB8AC3E}">
        <p14:creationId xmlns:p14="http://schemas.microsoft.com/office/powerpoint/2010/main" val="50097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lika viktigt för hälsan</a:t>
            </a:r>
            <a:r>
              <a:rPr lang="sv-SE" baseline="0" dirty="0" smtClean="0"/>
              <a:t> att minska stillasittandet som att vara fysisk aktiv regelbundet. Det finns ett klart samband mellan långa stunder av stillasittande och en rad hälsoproblem. Om du sitter mycket försök då att göra korta pauser minst en gång i timmen.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t>Prova rörelseprogrammen som finns under Kunskapsbanken på www.aktivskola.org. </a:t>
            </a:r>
          </a:p>
          <a:p>
            <a:endParaRPr lang="sv-SE" baseline="0"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17</a:t>
            </a:fld>
            <a:endParaRPr lang="sv-SE"/>
          </a:p>
        </p:txBody>
      </p:sp>
    </p:spTree>
    <p:extLst>
      <p:ext uri="{BB962C8B-B14F-4D97-AF65-F5344CB8AC3E}">
        <p14:creationId xmlns:p14="http://schemas.microsoft.com/office/powerpoint/2010/main" val="1037512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Skriv på tavlan och diskutera</a:t>
            </a:r>
            <a:r>
              <a:rPr lang="sv-SE" baseline="0" dirty="0" smtClean="0"/>
              <a:t> tillsammans i klassen eller i små grupper. </a:t>
            </a:r>
            <a:r>
              <a:rPr lang="sv-SE" dirty="0" smtClean="0"/>
              <a:t/>
            </a:r>
            <a:br>
              <a:rPr lang="sv-SE" dirty="0" smtClean="0"/>
            </a:br>
            <a:endParaRPr lang="sv-SE" dirty="0" smtClean="0"/>
          </a:p>
          <a:p>
            <a:r>
              <a:rPr lang="sv-SE" dirty="0" smtClean="0"/>
              <a:t>Förslag på vad som är viktigt för att må bra:</a:t>
            </a:r>
            <a:r>
              <a:rPr lang="sv-SE" baseline="0" dirty="0" smtClean="0"/>
              <a:t> din f</a:t>
            </a:r>
            <a:r>
              <a:rPr lang="sv-SE" dirty="0" smtClean="0"/>
              <a:t>amilj, dina vänner, fritidsintressen</a:t>
            </a:r>
            <a:r>
              <a:rPr lang="sv-SE" baseline="0" dirty="0" smtClean="0"/>
              <a:t> med mera. </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18</a:t>
            </a:fld>
            <a:endParaRPr lang="sv-SE"/>
          </a:p>
        </p:txBody>
      </p:sp>
    </p:spTree>
    <p:extLst>
      <p:ext uri="{BB962C8B-B14F-4D97-AF65-F5344CB8AC3E}">
        <p14:creationId xmlns:p14="http://schemas.microsoft.com/office/powerpoint/2010/main" val="102616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www.aktivskola.org</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19</a:t>
            </a:fld>
            <a:endParaRPr lang="sv-SE"/>
          </a:p>
        </p:txBody>
      </p:sp>
    </p:spTree>
    <p:extLst>
      <p:ext uri="{BB962C8B-B14F-4D97-AF65-F5344CB8AC3E}">
        <p14:creationId xmlns:p14="http://schemas.microsoft.com/office/powerpoint/2010/main" val="41678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många viktiga saker som spelar in för att man ska må bra</a:t>
            </a:r>
            <a:r>
              <a:rPr lang="sv-SE" baseline="0" dirty="0" smtClean="0"/>
              <a:t> och</a:t>
            </a:r>
            <a:r>
              <a:rPr lang="sv-SE" dirty="0" smtClean="0"/>
              <a:t> dessa är några av de mest grundläggande.</a:t>
            </a:r>
          </a:p>
          <a:p>
            <a:endParaRPr lang="sv-SE" dirty="0" smtClean="0"/>
          </a:p>
        </p:txBody>
      </p:sp>
      <p:sp>
        <p:nvSpPr>
          <p:cNvPr id="4" name="Platshållare för bildnummer 3"/>
          <p:cNvSpPr>
            <a:spLocks noGrp="1"/>
          </p:cNvSpPr>
          <p:nvPr>
            <p:ph type="sldNum" sz="quarter" idx="10"/>
          </p:nvPr>
        </p:nvSpPr>
        <p:spPr/>
        <p:txBody>
          <a:bodyPr/>
          <a:lstStyle/>
          <a:p>
            <a:fld id="{56415363-0B68-45E8-BCB6-0FF387CD9D2B}" type="slidenum">
              <a:rPr lang="sv-SE" smtClean="0"/>
              <a:t>2</a:t>
            </a:fld>
            <a:endParaRPr lang="sv-SE"/>
          </a:p>
        </p:txBody>
      </p:sp>
    </p:spTree>
    <p:extLst>
      <p:ext uri="{BB962C8B-B14F-4D97-AF65-F5344CB8AC3E}">
        <p14:creationId xmlns:p14="http://schemas.microsoft.com/office/powerpoint/2010/main" val="333812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Allt hör ihop. För lite sömn</a:t>
            </a:r>
            <a:r>
              <a:rPr lang="sv-SE" baseline="0" dirty="0" smtClean="0"/>
              <a:t> och för mycket stress ger oss mindre energi och lust till att röra på oss, det kan också leda till sämre matvanor. </a:t>
            </a:r>
          </a:p>
          <a:p>
            <a:r>
              <a:rPr lang="sv-SE" baseline="0" dirty="0" smtClean="0"/>
              <a:t>Efter en god nattsömn och en bra frukost är du redo för kommande skoldag, du har mer energi till fysisk aktivitet och blir bättre på att hantera stress.</a:t>
            </a:r>
          </a:p>
          <a:p>
            <a:endParaRPr lang="sv-SE" baseline="0" dirty="0" smtClean="0"/>
          </a:p>
          <a:p>
            <a:r>
              <a:rPr lang="sv-SE" baseline="0" dirty="0" smtClean="0"/>
              <a:t>Fråga: Har du sovit bra i natt? Vad åt du till frukost i morse?</a:t>
            </a:r>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3</a:t>
            </a:fld>
            <a:endParaRPr lang="sv-SE"/>
          </a:p>
        </p:txBody>
      </p:sp>
    </p:spTree>
    <p:extLst>
      <p:ext uri="{BB962C8B-B14F-4D97-AF65-F5344CB8AC3E}">
        <p14:creationId xmlns:p14="http://schemas.microsoft.com/office/powerpoint/2010/main" val="152327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Avenir LT 35 Light" panose="020B0303020000020003" pitchFamily="34" charset="0"/>
              </a:rPr>
              <a:t>Fråga:</a:t>
            </a:r>
            <a:r>
              <a:rPr lang="sv-SE" baseline="0" dirty="0" smtClean="0">
                <a:latin typeface="Avenir LT 35 Light" panose="020B0303020000020003" pitchFamily="34" charset="0"/>
              </a:rPr>
              <a:t> </a:t>
            </a:r>
            <a:r>
              <a:rPr lang="sv-SE" dirty="0" smtClean="0">
                <a:latin typeface="Avenir LT 35 Light" panose="020B0303020000020003" pitchFamily="34" charset="0"/>
              </a:rPr>
              <a:t>Hur många timmar behöver</a:t>
            </a:r>
            <a:r>
              <a:rPr lang="sv-SE" baseline="0" dirty="0" smtClean="0">
                <a:latin typeface="Avenir LT 35 Light" panose="020B0303020000020003" pitchFamily="34" charset="0"/>
              </a:rPr>
              <a:t> ni sova? Varför behöver vi sova så mycket?</a:t>
            </a:r>
          </a:p>
          <a:p>
            <a:endParaRPr lang="sv-SE" baseline="0" dirty="0" smtClean="0">
              <a:latin typeface="Avenir LT 35 Light" panose="020B0303020000020003" pitchFamily="34" charset="0"/>
            </a:endParaRPr>
          </a:p>
          <a:p>
            <a:r>
              <a:rPr lang="sv-SE" baseline="0" dirty="0" smtClean="0">
                <a:latin typeface="Avenir LT 35 Light" panose="020B0303020000020003" pitchFamily="34" charset="0"/>
              </a:rPr>
              <a:t>Under natten repareras och bildas nya celler. (Vi består av mer än 50 000 celler.) Viktiga hormoner som styr uppbygganden utsöndras och vårt immunförsvar stärks.</a:t>
            </a:r>
          </a:p>
          <a:p>
            <a:r>
              <a:rPr lang="sv-SE" baseline="0" dirty="0" smtClean="0">
                <a:latin typeface="Avenir LT 35 Light" panose="020B0303020000020003" pitchFamily="34" charset="0"/>
              </a:rPr>
              <a:t>Sömnen är viktig för en god inlärning, och tillräckligt med sömn påverkar vårt humör positivt och motverkar stress.</a:t>
            </a:r>
          </a:p>
          <a:p>
            <a:r>
              <a:rPr lang="sv-SE" baseline="0" dirty="0" smtClean="0">
                <a:latin typeface="Avenir LT 35 Light" panose="020B0303020000020003" pitchFamily="34" charset="0"/>
              </a:rPr>
              <a:t>Att sova dåligt någon natt då och då är ingen fara eftersom kroppen kan kompensera förlorad sömn med att sova djupare nästkommande natt/nätter. Att däremot ständigt ha svårt att sova och att sova för lite är ohälsosamt och då bör man få hjälp. Börja med att prata med skolhälsovården.</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4</a:t>
            </a:fld>
            <a:endParaRPr lang="sv-SE"/>
          </a:p>
        </p:txBody>
      </p:sp>
    </p:spTree>
    <p:extLst>
      <p:ext uri="{BB962C8B-B14F-4D97-AF65-F5344CB8AC3E}">
        <p14:creationId xmlns:p14="http://schemas.microsoft.com/office/powerpoint/2010/main" val="52835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Avenir LT 35 Light" panose="020B0303020000020003" pitchFamily="34" charset="0"/>
              </a:rPr>
              <a:t>Ljuset från tekniska apparater</a:t>
            </a:r>
            <a:r>
              <a:rPr lang="sv-SE" baseline="0" dirty="0" smtClean="0">
                <a:latin typeface="Avenir LT 35 Light" panose="020B0303020000020003" pitchFamily="34" charset="0"/>
              </a:rPr>
              <a:t> ökar vår vakenhet. Undvik mobil, dator och surfplatta en till två timmar innan sänggående. Läs en bok istället!</a:t>
            </a:r>
          </a:p>
        </p:txBody>
      </p:sp>
      <p:sp>
        <p:nvSpPr>
          <p:cNvPr id="4" name="Platshållare för bildnummer 3"/>
          <p:cNvSpPr>
            <a:spLocks noGrp="1"/>
          </p:cNvSpPr>
          <p:nvPr>
            <p:ph type="sldNum" sz="quarter" idx="10"/>
          </p:nvPr>
        </p:nvSpPr>
        <p:spPr/>
        <p:txBody>
          <a:bodyPr/>
          <a:lstStyle/>
          <a:p>
            <a:fld id="{DAA8AE52-FD8A-41DD-9C86-D3704E810A64}" type="slidenum">
              <a:rPr lang="sv-SE" smtClean="0"/>
              <a:t>5</a:t>
            </a:fld>
            <a:endParaRPr lang="sv-SE"/>
          </a:p>
        </p:txBody>
      </p:sp>
    </p:spTree>
    <p:extLst>
      <p:ext uri="{BB962C8B-B14F-4D97-AF65-F5344CB8AC3E}">
        <p14:creationId xmlns:p14="http://schemas.microsoft.com/office/powerpoint/2010/main" val="359081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 att vi ska kunna må bra och för att kroppen</a:t>
            </a:r>
            <a:r>
              <a:rPr lang="sv-SE" baseline="0" dirty="0" smtClean="0"/>
              <a:t> ska fungera som den ska </a:t>
            </a:r>
            <a:r>
              <a:rPr lang="sv-SE" dirty="0" smtClean="0"/>
              <a:t>måste vi äta och dricka.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Maten ger oss</a:t>
            </a:r>
            <a:r>
              <a:rPr lang="sv-SE" baseline="0" dirty="0" smtClean="0"/>
              <a:t> den </a:t>
            </a:r>
            <a:r>
              <a:rPr lang="sv-SE" dirty="0" smtClean="0"/>
              <a:t>bränsle</a:t>
            </a:r>
            <a:r>
              <a:rPr lang="sv-SE" baseline="0" dirty="0" smtClean="0"/>
              <a:t> som behövs för att hjärnan, hjärtat, musklerna och alla andra viktiga delar av kroppen ska fungera.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6</a:t>
            </a:fld>
            <a:endParaRPr lang="sv-SE"/>
          </a:p>
        </p:txBody>
      </p:sp>
    </p:spTree>
    <p:extLst>
      <p:ext uri="{BB962C8B-B14F-4D97-AF65-F5344CB8AC3E}">
        <p14:creationId xmlns:p14="http://schemas.microsoft.com/office/powerpoint/2010/main" val="160061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Vi är vad vi äter! Bilden</a:t>
            </a:r>
            <a:r>
              <a:rPr lang="sv-SE" b="0" baseline="0" dirty="0" smtClean="0"/>
              <a:t> visar i procent, på ett ungefär, vad kroppen innehåller. </a:t>
            </a:r>
            <a:r>
              <a:rPr lang="sv-SE" b="0" i="1" baseline="0" dirty="0" smtClean="0"/>
              <a:t>(Detta är en genomsnittlig fördelning av vad vår kropp innehåller.) </a:t>
            </a:r>
            <a:endParaRPr lang="sv-SE" b="0" i="1" dirty="0" smtClean="0"/>
          </a:p>
          <a:p>
            <a:endParaRPr lang="sv-SE" b="0" dirty="0" smtClean="0"/>
          </a:p>
          <a:p>
            <a:r>
              <a:rPr lang="sv-SE" sz="1200" kern="1200" dirty="0" smtClean="0">
                <a:solidFill>
                  <a:schemeClr val="tx1"/>
                </a:solidFill>
                <a:effectLst/>
                <a:latin typeface="+mn-lt"/>
                <a:ea typeface="+mn-ea"/>
                <a:cs typeface="+mn-cs"/>
              </a:rPr>
              <a:t>Vi måste äta livsmedel som ger oss proteiner, fett, kolhydrater, vitaminer</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mineraler, och dricka tillräckligt med vätska. </a:t>
            </a:r>
          </a:p>
          <a:p>
            <a:r>
              <a:rPr lang="sv-SE" b="0" dirty="0" smtClean="0"/>
              <a:t>Brister av något påverkar kroppen, hur mycket är beroende på vad det är som saknas. Det är därför</a:t>
            </a:r>
            <a:r>
              <a:rPr lang="sv-SE" b="0" baseline="0" dirty="0" smtClean="0"/>
              <a:t> </a:t>
            </a:r>
            <a:r>
              <a:rPr lang="sv-SE" b="0" dirty="0" smtClean="0"/>
              <a:t>viktigt</a:t>
            </a:r>
            <a:r>
              <a:rPr lang="sv-SE" b="0" baseline="0" dirty="0" smtClean="0"/>
              <a:t> att vi äter varierat och väljer bra livsmedel för att ge kroppen allt det den behöver.</a:t>
            </a:r>
          </a:p>
          <a:p>
            <a:endParaRPr lang="sv-SE" b="0" dirty="0" smtClean="0"/>
          </a:p>
          <a:p>
            <a:r>
              <a:rPr lang="sv-SE" b="0" dirty="0" smtClean="0"/>
              <a:t>Vi behöver följande:</a:t>
            </a:r>
            <a:endParaRPr lang="sv-SE" b="0" baseline="0" dirty="0" smtClean="0"/>
          </a:p>
          <a:p>
            <a:endParaRPr lang="sv-SE" b="0" dirty="0" smtClean="0"/>
          </a:p>
          <a:p>
            <a:pPr marL="0" indent="0">
              <a:lnSpc>
                <a:spcPct val="150000"/>
              </a:lnSpc>
              <a:buNone/>
            </a:pPr>
            <a:r>
              <a:rPr lang="sv-SE" b="1" dirty="0" smtClean="0"/>
              <a:t>Vatten</a:t>
            </a:r>
            <a:r>
              <a:rPr lang="sv-SE" baseline="0" dirty="0" smtClean="0"/>
              <a:t> är </a:t>
            </a:r>
            <a:r>
              <a:rPr lang="sv-SE" sz="1200" baseline="0" dirty="0" smtClean="0"/>
              <a:t>d</a:t>
            </a:r>
            <a:r>
              <a:rPr lang="sv-SE" sz="1200" dirty="0" smtClean="0"/>
              <a:t>irekt och indirekt nödvändigt för alla viktiga saker</a:t>
            </a:r>
            <a:r>
              <a:rPr lang="sv-SE" sz="1200" baseline="0" dirty="0" smtClean="0"/>
              <a:t> som sker </a:t>
            </a:r>
            <a:r>
              <a:rPr lang="sv-SE" sz="1200" dirty="0" smtClean="0"/>
              <a:t>i ämnesomsättningen.</a:t>
            </a:r>
            <a:r>
              <a:rPr lang="sv-SE" sz="1200" baseline="0" dirty="0" smtClean="0"/>
              <a:t> Vatten u</a:t>
            </a:r>
            <a:r>
              <a:rPr lang="sv-SE" sz="1200" dirty="0" smtClean="0"/>
              <a:t>pprätthåller fysiologisk jämvikt</a:t>
            </a:r>
            <a:r>
              <a:rPr lang="sv-SE" sz="1200" baseline="0" dirty="0" smtClean="0"/>
              <a:t> och är ett r</a:t>
            </a:r>
            <a:r>
              <a:rPr lang="sv-SE" sz="1200" dirty="0" smtClean="0"/>
              <a:t>eagerande ämne i biokemiska reaktioner.</a:t>
            </a:r>
            <a:r>
              <a:rPr lang="sv-SE" sz="1200" baseline="0" dirty="0" smtClean="0"/>
              <a:t> Va</a:t>
            </a:r>
            <a:r>
              <a:rPr lang="sv-SE" sz="1200" dirty="0" smtClean="0"/>
              <a:t>tten finns både i och runt våra celler</a:t>
            </a:r>
            <a:r>
              <a:rPr lang="sv-SE" sz="1200" baseline="0" dirty="0" smtClean="0"/>
              <a:t> och f</a:t>
            </a:r>
            <a:r>
              <a:rPr lang="sv-SE" sz="1200" dirty="0" smtClean="0"/>
              <a:t>ungerar som</a:t>
            </a:r>
            <a:r>
              <a:rPr lang="sv-SE" sz="1200" baseline="0" dirty="0" smtClean="0"/>
              <a:t> t</a:t>
            </a:r>
            <a:r>
              <a:rPr lang="sv-SE" sz="1200" dirty="0" smtClean="0"/>
              <a:t>ransportmedium.</a:t>
            </a:r>
            <a:r>
              <a:rPr lang="sv-SE" sz="1200" baseline="0" dirty="0" smtClean="0"/>
              <a:t> Vatten</a:t>
            </a:r>
            <a:r>
              <a:rPr lang="sv-SE" sz="1200" dirty="0" smtClean="0"/>
              <a:t> producerar också digestionsvätskor</a:t>
            </a:r>
            <a:r>
              <a:rPr lang="sv-SE" sz="1200" baseline="0" dirty="0" smtClean="0"/>
              <a:t> och</a:t>
            </a:r>
            <a:r>
              <a:rPr lang="sv-SE" sz="1200" dirty="0" smtClean="0"/>
              <a:t> reglerar</a:t>
            </a:r>
            <a:r>
              <a:rPr lang="sv-SE" sz="1200" baseline="0" dirty="0" smtClean="0"/>
              <a:t> </a:t>
            </a:r>
            <a:r>
              <a:rPr lang="sv-SE" sz="1200" dirty="0" smtClean="0"/>
              <a:t>kroppstemperaturen. Vi klarar oss bara några</a:t>
            </a:r>
            <a:r>
              <a:rPr lang="sv-SE" sz="1200" baseline="0" dirty="0" smtClean="0"/>
              <a:t> dagar utan vatten men v</a:t>
            </a:r>
            <a:r>
              <a:rPr lang="sv-SE" sz="1200" dirty="0" smtClean="0"/>
              <a:t>i kan</a:t>
            </a:r>
            <a:r>
              <a:rPr lang="sv-SE" sz="1200" baseline="0" dirty="0" smtClean="0"/>
              <a:t> kl</a:t>
            </a:r>
            <a:r>
              <a:rPr lang="sv-SE" sz="1200" dirty="0" smtClean="0"/>
              <a:t>ara oss utan mat i cirka två månader!</a:t>
            </a:r>
            <a:r>
              <a:rPr lang="sv-SE" sz="1200" baseline="0" dirty="0" smtClean="0"/>
              <a:t> </a:t>
            </a:r>
          </a:p>
          <a:p>
            <a:pPr marL="0" indent="0">
              <a:lnSpc>
                <a:spcPct val="150000"/>
              </a:lnSpc>
              <a:buNone/>
            </a:pPr>
            <a:endParaRPr lang="sv-SE" sz="1200" dirty="0" smtClean="0"/>
          </a:p>
          <a:p>
            <a:pPr marL="0" indent="0">
              <a:lnSpc>
                <a:spcPct val="150000"/>
              </a:lnSpc>
              <a:buNone/>
            </a:pPr>
            <a:r>
              <a:rPr lang="sv-SE" sz="1200" b="1" dirty="0" smtClean="0"/>
              <a:t>Protein</a:t>
            </a:r>
            <a:r>
              <a:rPr lang="sv-SE" sz="1200" baseline="0" dirty="0" smtClean="0"/>
              <a:t> är ett </a:t>
            </a:r>
            <a:r>
              <a:rPr lang="sv-SE" sz="2000" baseline="0" dirty="0" smtClean="0">
                <a:solidFill>
                  <a:srgbClr val="000000"/>
                </a:solidFill>
              </a:rPr>
              <a:t>b</a:t>
            </a:r>
            <a:r>
              <a:rPr lang="sv-SE" sz="2000" dirty="0" smtClean="0">
                <a:solidFill>
                  <a:srgbClr val="000000"/>
                </a:solidFill>
              </a:rPr>
              <a:t>yggnadsmaterial för alla celler, det bildar enzymer och</a:t>
            </a:r>
            <a:r>
              <a:rPr lang="sv-SE" sz="2000" baseline="0" dirty="0" smtClean="0">
                <a:solidFill>
                  <a:srgbClr val="000000"/>
                </a:solidFill>
              </a:rPr>
              <a:t> h</a:t>
            </a:r>
            <a:r>
              <a:rPr lang="sv-SE" sz="2000" dirty="0" smtClean="0">
                <a:solidFill>
                  <a:srgbClr val="000000"/>
                </a:solidFill>
              </a:rPr>
              <a:t>ormoner, reglerar</a:t>
            </a:r>
            <a:r>
              <a:rPr lang="sv-SE" sz="2000" baseline="0" dirty="0" smtClean="0">
                <a:solidFill>
                  <a:srgbClr val="000000"/>
                </a:solidFill>
              </a:rPr>
              <a:t> v</a:t>
            </a:r>
            <a:r>
              <a:rPr lang="sv-SE" sz="2000" dirty="0" smtClean="0">
                <a:solidFill>
                  <a:srgbClr val="000000"/>
                </a:solidFill>
              </a:rPr>
              <a:t>ätskebalansen</a:t>
            </a:r>
            <a:r>
              <a:rPr lang="sv-SE" sz="2000" baseline="0" dirty="0" smtClean="0">
                <a:solidFill>
                  <a:srgbClr val="000000"/>
                </a:solidFill>
              </a:rPr>
              <a:t> och </a:t>
            </a:r>
            <a:r>
              <a:rPr lang="sv-SE" sz="2000" baseline="0" dirty="0" err="1" smtClean="0">
                <a:solidFill>
                  <a:srgbClr val="000000"/>
                </a:solidFill>
              </a:rPr>
              <a:t>s</a:t>
            </a:r>
            <a:r>
              <a:rPr lang="sv-SE" sz="2000" dirty="0" err="1" smtClean="0">
                <a:solidFill>
                  <a:srgbClr val="000000"/>
                </a:solidFill>
              </a:rPr>
              <a:t>yrabas</a:t>
            </a:r>
            <a:r>
              <a:rPr lang="sv-SE" sz="2000" dirty="0" smtClean="0">
                <a:solidFill>
                  <a:srgbClr val="000000"/>
                </a:solidFill>
              </a:rPr>
              <a:t>-balansen, bildar antikroppar</a:t>
            </a:r>
            <a:r>
              <a:rPr lang="sv-SE" sz="2000" baseline="0" dirty="0" smtClean="0">
                <a:solidFill>
                  <a:srgbClr val="000000"/>
                </a:solidFill>
              </a:rPr>
              <a:t>, ger </a:t>
            </a:r>
            <a:r>
              <a:rPr lang="sv-SE" sz="2000" dirty="0" smtClean="0">
                <a:solidFill>
                  <a:srgbClr val="000000"/>
                </a:solidFill>
              </a:rPr>
              <a:t>energi och transporterar till exempel fett.</a:t>
            </a:r>
          </a:p>
          <a:p>
            <a:pPr marL="0" indent="0">
              <a:lnSpc>
                <a:spcPct val="150000"/>
              </a:lnSpc>
              <a:buNone/>
            </a:pPr>
            <a:endParaRPr lang="sv-SE" sz="2000" dirty="0" smtClean="0">
              <a:solidFill>
                <a:srgbClr val="000000"/>
              </a:solidFill>
            </a:endParaRPr>
          </a:p>
          <a:p>
            <a:pPr marL="0" indent="0">
              <a:lnSpc>
                <a:spcPct val="150000"/>
              </a:lnSpc>
              <a:buNone/>
            </a:pPr>
            <a:r>
              <a:rPr lang="sv-SE" sz="2000" b="1" dirty="0" smtClean="0">
                <a:solidFill>
                  <a:srgbClr val="000000"/>
                </a:solidFill>
              </a:rPr>
              <a:t>Fett</a:t>
            </a:r>
            <a:r>
              <a:rPr lang="sv-SE" sz="2000" baseline="0" dirty="0" smtClean="0">
                <a:solidFill>
                  <a:srgbClr val="000000"/>
                </a:solidFill>
              </a:rPr>
              <a:t> ger energi/bränsle till kroppen, bygger upp våra cellmembran samt isolerar och skyddar våra organ. Fett ger oss också essentiella (livsnödvändiga) fettsyror som är viktiga för en god hälsa. </a:t>
            </a:r>
          </a:p>
          <a:p>
            <a:pPr marL="0" indent="0">
              <a:lnSpc>
                <a:spcPct val="150000"/>
              </a:lnSpc>
              <a:buNone/>
            </a:pPr>
            <a:endParaRPr lang="sv-SE" sz="2000" baseline="0" dirty="0" smtClean="0">
              <a:solidFill>
                <a:srgbClr val="000000"/>
              </a:solidFill>
            </a:endParaRPr>
          </a:p>
          <a:p>
            <a:pPr marL="0" indent="0">
              <a:lnSpc>
                <a:spcPct val="150000"/>
              </a:lnSpc>
              <a:buNone/>
            </a:pPr>
            <a:r>
              <a:rPr lang="sv-SE" sz="2000" b="1" baseline="0" dirty="0" smtClean="0">
                <a:solidFill>
                  <a:srgbClr val="000000"/>
                </a:solidFill>
              </a:rPr>
              <a:t>Kolhydrater</a:t>
            </a:r>
            <a:r>
              <a:rPr lang="sv-SE" sz="2000" baseline="0" dirty="0" smtClean="0">
                <a:solidFill>
                  <a:srgbClr val="000000"/>
                </a:solidFill>
              </a:rPr>
              <a:t> är lättillgänglig energi/bränsle för hjärna och muskler och innehåller viktiga fibrer för mage och tarm. Kolhydrater stärker tarmfloran/immunförsvaret och bidrar med viktiga antioxidanter.</a:t>
            </a:r>
          </a:p>
          <a:p>
            <a:pPr marL="0" indent="0" algn="l">
              <a:buFont typeface="Arial" panose="020B0604020202020204" pitchFamily="34" charset="0"/>
              <a:buNone/>
            </a:pPr>
            <a:endParaRPr lang="sv-SE" sz="2000" baseline="0" dirty="0" smtClean="0">
              <a:solidFill>
                <a:srgbClr val="000000"/>
              </a:solidFill>
            </a:endParaRPr>
          </a:p>
          <a:p>
            <a:pPr marL="0" indent="0" algn="l">
              <a:buFont typeface="Arial" panose="020B0604020202020204" pitchFamily="34" charset="0"/>
              <a:buNone/>
            </a:pPr>
            <a:r>
              <a:rPr lang="sv-SE" sz="1200" b="1" kern="1200" dirty="0" smtClean="0">
                <a:solidFill>
                  <a:schemeClr val="tx1"/>
                </a:solidFill>
                <a:effectLst/>
                <a:latin typeface="+mn-lt"/>
                <a:ea typeface="+mn-ea"/>
                <a:cs typeface="+mn-cs"/>
              </a:rPr>
              <a:t>Vitaminer och mineraler </a:t>
            </a:r>
            <a:r>
              <a:rPr lang="sv-SE" sz="1200" kern="1200" dirty="0" smtClean="0">
                <a:solidFill>
                  <a:schemeClr val="tx1"/>
                </a:solidFill>
                <a:effectLst/>
                <a:latin typeface="+mn-lt"/>
                <a:ea typeface="+mn-ea"/>
                <a:cs typeface="+mn-cs"/>
              </a:rPr>
              <a:t>bygger upp skelettet,</a:t>
            </a:r>
            <a:r>
              <a:rPr lang="sv-SE" sz="1200" kern="1200" baseline="0" dirty="0" smtClean="0">
                <a:solidFill>
                  <a:schemeClr val="tx1"/>
                </a:solidFill>
                <a:effectLst/>
                <a:latin typeface="+mn-lt"/>
                <a:ea typeface="+mn-ea"/>
                <a:cs typeface="+mn-cs"/>
              </a:rPr>
              <a:t> är v</a:t>
            </a:r>
            <a:r>
              <a:rPr lang="sv-SE" sz="1200" kern="1200" dirty="0" smtClean="0">
                <a:solidFill>
                  <a:schemeClr val="tx1"/>
                </a:solidFill>
                <a:effectLst/>
                <a:latin typeface="+mn-lt"/>
                <a:ea typeface="+mn-ea"/>
                <a:cs typeface="+mn-cs"/>
              </a:rPr>
              <a:t>iktiga för nerv- och muskelfunktioner</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vätskebalansen. Vitaminer och mineraler fungerar också som antioxidanter samt hjälper till i energiframställningen.</a:t>
            </a:r>
            <a:endParaRPr lang="sv-SE" dirty="0" smtClean="0"/>
          </a:p>
          <a:p>
            <a:endParaRPr lang="sv-SE" b="0"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7</a:t>
            </a:fld>
            <a:endParaRPr lang="sv-SE"/>
          </a:p>
        </p:txBody>
      </p:sp>
    </p:spTree>
    <p:extLst>
      <p:ext uri="{BB962C8B-B14F-4D97-AF65-F5344CB8AC3E}">
        <p14:creationId xmlns:p14="http://schemas.microsoft.com/office/powerpoint/2010/main" val="249475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t>
            </a:r>
            <a:r>
              <a:rPr lang="sv-SE" baseline="0" dirty="0" smtClean="0"/>
              <a:t> behöver energi/bränsle. Men det är viktigt att vi väljer rätt livsmedel. Välj l</a:t>
            </a:r>
            <a:r>
              <a:rPr lang="sv-SE" dirty="0" smtClean="0"/>
              <a:t>ivsmedel som ger bra bränsle</a:t>
            </a:r>
            <a:r>
              <a:rPr lang="sv-SE" baseline="0" dirty="0" smtClean="0"/>
              <a:t> som räcker längre och innehåller viktiga näringsämnen som kroppen behöver. </a:t>
            </a:r>
          </a:p>
          <a:p>
            <a:r>
              <a:rPr lang="sv-SE" dirty="0" smtClean="0"/>
              <a:t>Välj</a:t>
            </a:r>
            <a:r>
              <a:rPr lang="sv-SE" baseline="0" dirty="0" smtClean="0"/>
              <a:t> den glada gubben - den tallriken ger bättre energi och högre näringstäthet (livsviktiga aminosyror, fettsyror, vitaminer och mineraler). </a:t>
            </a:r>
          </a:p>
        </p:txBody>
      </p:sp>
      <p:sp>
        <p:nvSpPr>
          <p:cNvPr id="4" name="Platshållare för bildnummer 3"/>
          <p:cNvSpPr>
            <a:spLocks noGrp="1"/>
          </p:cNvSpPr>
          <p:nvPr>
            <p:ph type="sldNum" sz="quarter" idx="10"/>
          </p:nvPr>
        </p:nvSpPr>
        <p:spPr/>
        <p:txBody>
          <a:bodyPr/>
          <a:lstStyle/>
          <a:p>
            <a:fld id="{DAA8AE52-FD8A-41DD-9C86-D3704E810A64}" type="slidenum">
              <a:rPr lang="sv-SE" smtClean="0"/>
              <a:t>8</a:t>
            </a:fld>
            <a:endParaRPr lang="sv-SE"/>
          </a:p>
        </p:txBody>
      </p:sp>
    </p:spTree>
    <p:extLst>
      <p:ext uri="{BB962C8B-B14F-4D97-AF65-F5344CB8AC3E}">
        <p14:creationId xmlns:p14="http://schemas.microsoft.com/office/powerpoint/2010/main" val="11353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lIns="91432" tIns="45716" rIns="91432" bIns="45716" anchor="b"/>
          <a:lstStyle/>
          <a:p>
            <a:pPr algn="r"/>
            <a:fld id="{424A8431-89C5-4DD3-9F36-49CF386DBEE8}" type="slidenum">
              <a:rPr lang="sv-SE" sz="1200">
                <a:latin typeface="Calibri" pitchFamily="34" charset="0"/>
              </a:rPr>
              <a:pPr algn="r"/>
              <a:t>9</a:t>
            </a:fld>
            <a:endParaRPr lang="sv-SE" sz="1200">
              <a:latin typeface="Calibri" pitchFamily="34" charset="0"/>
            </a:endParaRPr>
          </a:p>
        </p:txBody>
      </p:sp>
      <p:sp>
        <p:nvSpPr>
          <p:cNvPr id="47107"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47108" name="Rectangle 3"/>
          <p:cNvSpPr>
            <a:spLocks noGrp="1" noChangeArrowheads="1"/>
          </p:cNvSpPr>
          <p:nvPr>
            <p:ph type="body" idx="1"/>
          </p:nvPr>
        </p:nvSpPr>
        <p:spPr>
          <a:xfrm>
            <a:off x="906463" y="4715629"/>
            <a:ext cx="4984750" cy="4467939"/>
          </a:xfrm>
          <a:solidFill>
            <a:srgbClr val="FFFFFF"/>
          </a:solidFill>
          <a:ln>
            <a:solidFill>
              <a:srgbClr val="000000"/>
            </a:solidFill>
          </a:ln>
        </p:spPr>
        <p:txBody>
          <a:bodyPr/>
          <a:lstStyle/>
          <a:p>
            <a:r>
              <a:rPr lang="sv-SE" baseline="0" dirty="0" smtClean="0">
                <a:latin typeface="Arial" pitchFamily="34" charset="0"/>
              </a:rPr>
              <a:t>Genom att välja rätt sorts kolhydrater ökar näringsvärdet, det vill säga du får i dig mer vitaminer, mineraler och antioxidanter samt viktiga fibrer. Allt detta behöver kroppen för en god hälsa! </a:t>
            </a:r>
          </a:p>
          <a:p>
            <a:r>
              <a:rPr lang="sv-SE" dirty="0" smtClean="0"/>
              <a:t>Bra kolhydrater är i regel oraffinerade kolhydrater.</a:t>
            </a:r>
            <a:r>
              <a:rPr lang="sv-SE" baseline="0" dirty="0" smtClean="0"/>
              <a:t> </a:t>
            </a:r>
          </a:p>
          <a:p>
            <a:endParaRPr lang="sv-SE" baseline="0" dirty="0" smtClean="0"/>
          </a:p>
          <a:p>
            <a:r>
              <a:rPr lang="sv-SE" dirty="0" smtClean="0"/>
              <a:t>Men vad menas</a:t>
            </a:r>
            <a:r>
              <a:rPr lang="sv-SE" baseline="0" dirty="0" smtClean="0"/>
              <a:t> då med oraffinerat? </a:t>
            </a:r>
          </a:p>
          <a:p>
            <a:r>
              <a:rPr lang="sv-SE" baseline="0" dirty="0" smtClean="0"/>
              <a:t>Jämför en kokt potatis med potatischips, </a:t>
            </a:r>
            <a:r>
              <a:rPr lang="sv-SE" sz="1200" b="0" i="0" kern="1200" dirty="0" smtClean="0">
                <a:solidFill>
                  <a:schemeClr val="tx1"/>
                </a:solidFill>
                <a:effectLst/>
                <a:latin typeface="+mn-lt"/>
                <a:ea typeface="+mn-ea"/>
                <a:cs typeface="+mn-cs"/>
              </a:rPr>
              <a:t>oraffinerad mat är sådan mat som är naturlig och inte har behandlats så mycket, </a:t>
            </a:r>
            <a:r>
              <a:rPr lang="sv-SE" sz="1200" b="0" i="0" kern="1200" baseline="0" dirty="0" smtClean="0">
                <a:solidFill>
                  <a:schemeClr val="tx1"/>
                </a:solidFill>
                <a:effectLst/>
                <a:latin typeface="+mn-lt"/>
                <a:ea typeface="+mn-ea"/>
                <a:cs typeface="+mn-cs"/>
              </a:rPr>
              <a:t>n</a:t>
            </a:r>
            <a:r>
              <a:rPr lang="sv-SE" sz="1200" b="0" i="0" kern="1200" dirty="0" smtClean="0">
                <a:solidFill>
                  <a:schemeClr val="tx1"/>
                </a:solidFill>
                <a:effectLst/>
                <a:latin typeface="+mn-lt"/>
                <a:ea typeface="+mn-ea"/>
                <a:cs typeface="+mn-cs"/>
              </a:rPr>
              <a:t>är oraffinerad mat genomgår processer som tar bort viktiga mineraler och tappar sitt näringsvärde, då förvandlas den till raffinerad mat. När man ”gör om” potatisen till chips går man miste om många av de nyttiga ämnen som fanns i ursprungspotatisen. Även vitaminer och mineraler försvinner.</a:t>
            </a:r>
            <a:r>
              <a:rPr lang="sv-SE" dirty="0" smtClean="0"/>
              <a:t/>
            </a:r>
            <a:br>
              <a:rPr lang="sv-SE" dirty="0" smtClean="0"/>
            </a:br>
            <a:endParaRPr lang="sv-SE" dirty="0" smtClean="0"/>
          </a:p>
          <a:p>
            <a:r>
              <a:rPr lang="sv-SE" baseline="0" dirty="0" smtClean="0"/>
              <a:t>Att välja mer kolhydrater med färg är i regel också bra eftersom det innebär mer grönsaker, frukt och bär. Färg = extra antioxidanter. Grönsaker, frukt och bär = bra fibrer.</a:t>
            </a:r>
          </a:p>
          <a:p>
            <a:r>
              <a:rPr lang="sv-SE" baseline="0" dirty="0" smtClean="0"/>
              <a:t/>
            </a:r>
            <a:br>
              <a:rPr lang="sv-SE" baseline="0" dirty="0" smtClean="0"/>
            </a:br>
            <a:endParaRPr lang="sv-SE" baseline="0"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dirty="0" smtClean="0">
              <a:solidFill>
                <a:schemeClr val="tx1"/>
              </a:solidFill>
              <a:latin typeface="Avenir LT 35 Light" panose="020B0303020000020003"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dirty="0" smtClean="0">
              <a:solidFill>
                <a:schemeClr val="tx1"/>
              </a:solidFill>
              <a:latin typeface="Avenir LT 35 Light" panose="020B0303020000020003" pitchFamily="34" charset="0"/>
            </a:endParaRPr>
          </a:p>
        </p:txBody>
      </p:sp>
    </p:spTree>
    <p:extLst>
      <p:ext uri="{BB962C8B-B14F-4D97-AF65-F5344CB8AC3E}">
        <p14:creationId xmlns:p14="http://schemas.microsoft.com/office/powerpoint/2010/main" val="377904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5061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29678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83695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612221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17775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090586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9363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8055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07261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41110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400187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5D00-5063-48D8-AE23-28DB6A3F10FB}" type="slidenum">
              <a:rPr lang="sv-SE" smtClean="0"/>
              <a:pPr/>
              <a:t>‹#›</a:t>
            </a:fld>
            <a:endParaRPr lang="sv-SE"/>
          </a:p>
        </p:txBody>
      </p:sp>
      <p:grpSp>
        <p:nvGrpSpPr>
          <p:cNvPr id="7" name="Grupp 6"/>
          <p:cNvGrpSpPr/>
          <p:nvPr/>
        </p:nvGrpSpPr>
        <p:grpSpPr>
          <a:xfrm>
            <a:off x="-1044624" y="4797152"/>
            <a:ext cx="10774776" cy="2544597"/>
            <a:chOff x="-1044624" y="3140968"/>
            <a:chExt cx="10774776" cy="2544597"/>
          </a:xfrm>
        </p:grpSpPr>
        <p:pic>
          <p:nvPicPr>
            <p:cNvPr id="8" name="Picture 3" descr="Sisu_4f"/>
            <p:cNvPicPr>
              <a:picLocks noChangeAspect="1" noChangeArrowheads="1"/>
            </p:cNvPicPr>
            <p:nvPr/>
          </p:nvPicPr>
          <p:blipFill>
            <a:blip r:embed="rId13" cstate="print"/>
            <a:srcRect/>
            <a:stretch>
              <a:fillRect/>
            </a:stretch>
          </p:blipFill>
          <p:spPr bwMode="auto">
            <a:xfrm>
              <a:off x="1763688" y="4653136"/>
              <a:ext cx="940549" cy="482200"/>
            </a:xfrm>
            <a:prstGeom prst="rect">
              <a:avLst/>
            </a:prstGeom>
            <a:noFill/>
            <a:ln w="9525">
              <a:noFill/>
              <a:miter lim="800000"/>
              <a:headEnd/>
              <a:tailEnd/>
            </a:ln>
          </p:spPr>
        </p:pic>
        <p:grpSp>
          <p:nvGrpSpPr>
            <p:cNvPr id="9" name="Grupp 6"/>
            <p:cNvGrpSpPr/>
            <p:nvPr/>
          </p:nvGrpSpPr>
          <p:grpSpPr>
            <a:xfrm>
              <a:off x="-1044624" y="3140968"/>
              <a:ext cx="10774776" cy="2544597"/>
              <a:chOff x="-984931" y="4771746"/>
              <a:chExt cx="10774776" cy="2544597"/>
            </a:xfrm>
          </p:grpSpPr>
          <p:pic>
            <p:nvPicPr>
              <p:cNvPr id="10" name="Picture 2" descr="logo"/>
              <p:cNvPicPr>
                <a:picLocks noChangeAspect="1" noChangeArrowheads="1"/>
              </p:cNvPicPr>
              <p:nvPr/>
            </p:nvPicPr>
            <p:blipFill>
              <a:blip r:embed="rId14" cstate="print"/>
              <a:srcRect/>
              <a:stretch>
                <a:fillRect/>
              </a:stretch>
            </p:blipFill>
            <p:spPr bwMode="auto">
              <a:xfrm>
                <a:off x="96602" y="6273990"/>
                <a:ext cx="1663330" cy="481163"/>
              </a:xfrm>
              <a:prstGeom prst="rect">
                <a:avLst/>
              </a:prstGeom>
              <a:noFill/>
              <a:ln w="9525">
                <a:noFill/>
                <a:miter lim="800000"/>
                <a:headEnd/>
                <a:tailEnd/>
              </a:ln>
            </p:spPr>
          </p:pic>
          <p:pic>
            <p:nvPicPr>
              <p:cNvPr id="11" name="Picture 3"/>
              <p:cNvPicPr>
                <a:picLocks noChangeAspect="1"/>
              </p:cNvPicPr>
              <p:nvPr/>
            </p:nvPicPr>
            <p:blipFill>
              <a:blip r:embed="rId15" cstate="print"/>
              <a:stretch>
                <a:fillRect/>
              </a:stretch>
            </p:blipFill>
            <p:spPr>
              <a:xfrm rot="11975488" flipV="1">
                <a:off x="-984931" y="4771746"/>
                <a:ext cx="10774776" cy="2544597"/>
              </a:xfrm>
              <a:prstGeom prst="rect">
                <a:avLst/>
              </a:prstGeom>
            </p:spPr>
          </p:pic>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1E5D00-5063-48D8-AE23-28DB6A3F10FB}" type="slidenum">
              <a:rPr lang="sv-SE" smtClean="0"/>
              <a:pPr/>
              <a:t>‹#›</a:t>
            </a:fld>
            <a:endParaRPr lang="sv-SE"/>
          </a:p>
        </p:txBody>
      </p:sp>
    </p:spTree>
    <p:extLst>
      <p:ext uri="{BB962C8B-B14F-4D97-AF65-F5344CB8AC3E}">
        <p14:creationId xmlns:p14="http://schemas.microsoft.com/office/powerpoint/2010/main" val="789617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p:cNvSpPr>
            <a:spLocks noGrp="1"/>
          </p:cNvSpPr>
          <p:nvPr>
            <p:ph type="title"/>
          </p:nvPr>
        </p:nvSpPr>
        <p:spPr>
          <a:xfrm>
            <a:off x="3491880" y="4797152"/>
            <a:ext cx="2160240" cy="1368152"/>
          </a:xfrm>
        </p:spPr>
        <p:txBody>
          <a:bodyPr/>
          <a:lstStyle/>
          <a:p>
            <a:r>
              <a:rPr lang="sv-SE" dirty="0" smtClean="0">
                <a:solidFill>
                  <a:schemeClr val="bg1"/>
                </a:solidFill>
                <a:latin typeface="Avenir LT 35 Light" panose="020B0303020000020003" pitchFamily="34" charset="0"/>
              </a:rPr>
              <a:t>Lågstadiet</a:t>
            </a:r>
            <a:endParaRPr lang="sv-SE" dirty="0">
              <a:solidFill>
                <a:schemeClr val="bg1"/>
              </a:solidFill>
              <a:latin typeface="Avenir LT 35 Light" panose="020B0303020000020003" pitchFamily="34" charset="0"/>
            </a:endParaRPr>
          </a:p>
        </p:txBody>
      </p:sp>
      <p:pic>
        <p:nvPicPr>
          <p:cNvPr id="20" name="Bildobjekt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844824"/>
            <a:ext cx="6048672" cy="2635586"/>
          </a:xfrm>
          <a:prstGeom prst="rect">
            <a:avLst/>
          </a:prstGeom>
        </p:spPr>
      </p:pic>
    </p:spTree>
    <p:extLst>
      <p:ext uri="{BB962C8B-B14F-4D97-AF65-F5344CB8AC3E}">
        <p14:creationId xmlns:p14="http://schemas.microsoft.com/office/powerpoint/2010/main" val="361864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0890" y="5733257"/>
            <a:ext cx="7874460" cy="584775"/>
          </a:xfrm>
          <a:prstGeom prst="rect">
            <a:avLst/>
          </a:prstGeom>
        </p:spPr>
        <p:txBody>
          <a:bodyPr wrap="square">
            <a:spAutoFit/>
          </a:bodyPr>
          <a:lstStyle/>
          <a:p>
            <a:pPr marL="285750" indent="-285750">
              <a:buFont typeface="Arial" panose="020B0604020202020204" pitchFamily="34" charset="0"/>
              <a:buChar char="•"/>
              <a:defRPr/>
            </a:pPr>
            <a:r>
              <a:rPr lang="sv-SE" sz="1600" b="1" dirty="0" smtClean="0">
                <a:latin typeface="Avenir LT 35 Light" panose="020B0303020000020003" pitchFamily="34" charset="0"/>
              </a:rPr>
              <a:t>Bra </a:t>
            </a:r>
            <a:r>
              <a:rPr lang="sv-SE" sz="1600" b="1" dirty="0" err="1" smtClean="0">
                <a:latin typeface="Avenir LT 35 Light" panose="020B0303020000020003" pitchFamily="34" charset="0"/>
              </a:rPr>
              <a:t>fettkällor</a:t>
            </a:r>
            <a:r>
              <a:rPr lang="sv-SE" sz="1600" dirty="0" smtClean="0">
                <a:latin typeface="Avenir LT 35 Light" panose="020B0303020000020003" pitchFamily="34" charset="0"/>
              </a:rPr>
              <a:t>: Raps- och </a:t>
            </a:r>
            <a:r>
              <a:rPr lang="sv-SE" sz="1600" dirty="0">
                <a:latin typeface="Avenir LT 35 Light" panose="020B0303020000020003" pitchFamily="34" charset="0"/>
              </a:rPr>
              <a:t>olivolja, avokado, nötter, frön, </a:t>
            </a:r>
            <a:r>
              <a:rPr lang="sv-SE" sz="1600" dirty="0" smtClean="0">
                <a:latin typeface="Avenir LT 35 Light" panose="020B0303020000020003" pitchFamily="34" charset="0"/>
              </a:rPr>
              <a:t>fet </a:t>
            </a:r>
            <a:r>
              <a:rPr lang="sv-SE" sz="1600" dirty="0">
                <a:latin typeface="Avenir LT 35 Light" panose="020B0303020000020003" pitchFamily="34" charset="0"/>
              </a:rPr>
              <a:t>fisk, ägg, vilt/naturbeteskött, ekologiska mejeri </a:t>
            </a:r>
            <a:r>
              <a:rPr lang="sv-SE" sz="1600" dirty="0" smtClean="0">
                <a:latin typeface="Avenir LT 35 Light" panose="020B0303020000020003" pitchFamily="34" charset="0"/>
              </a:rPr>
              <a:t>produkter.</a:t>
            </a:r>
            <a:endParaRPr lang="sv-SE" sz="1600" dirty="0">
              <a:latin typeface="Avenir LT 35 Light" panose="020B0303020000020003" pitchFamily="34" charset="0"/>
            </a:endParaRPr>
          </a:p>
        </p:txBody>
      </p:sp>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48638"/>
          <a:stretch/>
        </p:blipFill>
        <p:spPr>
          <a:xfrm>
            <a:off x="1346448" y="2105224"/>
            <a:ext cx="3106688" cy="3402378"/>
          </a:xfrm>
          <a:prstGeom prst="rect">
            <a:avLst/>
          </a:prstGeom>
        </p:spPr>
      </p:pic>
      <p:sp>
        <p:nvSpPr>
          <p:cNvPr id="18" name="Rubrik 17"/>
          <p:cNvSpPr>
            <a:spLocks noGrp="1"/>
          </p:cNvSpPr>
          <p:nvPr>
            <p:ph type="title"/>
          </p:nvPr>
        </p:nvSpPr>
        <p:spPr>
          <a:xfrm>
            <a:off x="509786" y="119688"/>
            <a:ext cx="7886700" cy="1325563"/>
          </a:xfrm>
        </p:spPr>
        <p:txBody>
          <a:bodyPr>
            <a:normAutofit/>
          </a:bodyPr>
          <a:lstStyle/>
          <a:p>
            <a:pPr algn="ctr"/>
            <a:r>
              <a:rPr lang="sv-SE" sz="3200" dirty="0" smtClean="0">
                <a:solidFill>
                  <a:schemeClr val="accent2"/>
                </a:solidFill>
                <a:latin typeface="Avenir LT 65 Medium" panose="020B0603020000020003" pitchFamily="34" charset="0"/>
              </a:rPr>
              <a:t>Fett</a:t>
            </a:r>
            <a:endParaRPr lang="sv-SE" sz="3200" dirty="0"/>
          </a:p>
        </p:txBody>
      </p:sp>
      <p:sp>
        <p:nvSpPr>
          <p:cNvPr id="37" name="Plus 36"/>
          <p:cNvSpPr/>
          <p:nvPr/>
        </p:nvSpPr>
        <p:spPr>
          <a:xfrm>
            <a:off x="5724128" y="1141366"/>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r="52552"/>
          <a:stretch/>
        </p:blipFill>
        <p:spPr>
          <a:xfrm>
            <a:off x="4572000" y="1999931"/>
            <a:ext cx="2869976" cy="3402378"/>
          </a:xfrm>
          <a:prstGeom prst="rect">
            <a:avLst/>
          </a:prstGeom>
        </p:spPr>
      </p:pic>
      <p:sp>
        <p:nvSpPr>
          <p:cNvPr id="9" name="Minus 8"/>
          <p:cNvSpPr/>
          <p:nvPr/>
        </p:nvSpPr>
        <p:spPr>
          <a:xfrm>
            <a:off x="2385507" y="1141366"/>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550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28650" y="5733257"/>
            <a:ext cx="7886700" cy="584775"/>
          </a:xfrm>
          <a:prstGeom prst="rect">
            <a:avLst/>
          </a:prstGeom>
        </p:spPr>
        <p:txBody>
          <a:bodyPr wrap="square">
            <a:spAutoFit/>
          </a:bodyPr>
          <a:lstStyle/>
          <a:p>
            <a:pPr marL="285750" indent="-285750">
              <a:buFont typeface="Arial" panose="020B0604020202020204" pitchFamily="34" charset="0"/>
              <a:buChar char="•"/>
            </a:pPr>
            <a:r>
              <a:rPr lang="sv-SE" sz="1600" b="1" dirty="0" smtClean="0">
                <a:latin typeface="Avenir LT 35 Light" panose="020B0303020000020003" pitchFamily="34" charset="0"/>
              </a:rPr>
              <a:t>Bra proteinkällor</a:t>
            </a:r>
            <a:r>
              <a:rPr lang="sv-SE" sz="1600" dirty="0" smtClean="0">
                <a:latin typeface="Avenir LT 35 Light" panose="020B0303020000020003" pitchFamily="34" charset="0"/>
              </a:rPr>
              <a:t>: Fisk</a:t>
            </a:r>
            <a:r>
              <a:rPr lang="sv-SE" sz="1600" dirty="0">
                <a:latin typeface="Avenir LT 35 Light" panose="020B0303020000020003" pitchFamily="34" charset="0"/>
              </a:rPr>
              <a:t>, </a:t>
            </a:r>
            <a:r>
              <a:rPr lang="sv-SE" sz="1600" dirty="0" smtClean="0">
                <a:latin typeface="Avenir LT 35 Light" panose="020B0303020000020003" pitchFamily="34" charset="0"/>
              </a:rPr>
              <a:t>skaldjur</a:t>
            </a:r>
            <a:r>
              <a:rPr lang="sv-SE" sz="1600" dirty="0">
                <a:latin typeface="Avenir LT 35 Light" panose="020B0303020000020003" pitchFamily="34" charset="0"/>
              </a:rPr>
              <a:t>, ägg, fågel, vilt/naturbeteskött, linser, bönor </a:t>
            </a:r>
            <a:r>
              <a:rPr lang="sv-SE" sz="1600" dirty="0" smtClean="0">
                <a:latin typeface="Avenir LT 35 Light" panose="020B0303020000020003" pitchFamily="34" charset="0"/>
              </a:rPr>
              <a:t>och </a:t>
            </a:r>
            <a:r>
              <a:rPr lang="sv-SE" sz="1600" dirty="0">
                <a:latin typeface="Avenir LT 35 Light" panose="020B0303020000020003" pitchFamily="34" charset="0"/>
              </a:rPr>
              <a:t>sojaprodukter, ekologiska </a:t>
            </a:r>
            <a:r>
              <a:rPr lang="sv-SE" sz="1600" dirty="0" smtClean="0">
                <a:latin typeface="Avenir LT 35 Light" panose="020B0303020000020003" pitchFamily="34" charset="0"/>
              </a:rPr>
              <a:t>mejeriprodukter.</a:t>
            </a:r>
            <a:endParaRPr lang="sv-SE" sz="1600" dirty="0">
              <a:latin typeface="Avenir LT 35 Light" panose="020B0303020000020003"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499186"/>
            <a:ext cx="7056784" cy="4234070"/>
          </a:xfrm>
          <a:prstGeom prst="rect">
            <a:avLst/>
          </a:prstGeom>
        </p:spPr>
      </p:pic>
      <p:sp>
        <p:nvSpPr>
          <p:cNvPr id="7" name="Rubrik 6"/>
          <p:cNvSpPr>
            <a:spLocks noGrp="1"/>
          </p:cNvSpPr>
          <p:nvPr>
            <p:ph type="title"/>
          </p:nvPr>
        </p:nvSpPr>
        <p:spPr/>
        <p:txBody>
          <a:bodyPr>
            <a:normAutofit fontScale="90000"/>
          </a:bodyPr>
          <a:lstStyle/>
          <a:p>
            <a:pPr algn="ctr"/>
            <a:r>
              <a:rPr lang="sv-SE" sz="3200" dirty="0" smtClean="0">
                <a:solidFill>
                  <a:schemeClr val="accent2"/>
                </a:solidFill>
                <a:latin typeface="Avenir LT 65 Medium" panose="020B0603020000020003" pitchFamily="34" charset="0"/>
              </a:rPr>
              <a:t/>
            </a:r>
            <a:br>
              <a:rPr lang="sv-SE" sz="3200" dirty="0" smtClean="0">
                <a:solidFill>
                  <a:schemeClr val="accent2"/>
                </a:solidFill>
                <a:latin typeface="Avenir LT 65 Medium" panose="020B0603020000020003" pitchFamily="34" charset="0"/>
              </a:rPr>
            </a:br>
            <a:r>
              <a:rPr lang="sv-SE" sz="3600" dirty="0" smtClean="0">
                <a:solidFill>
                  <a:schemeClr val="accent2"/>
                </a:solidFill>
                <a:latin typeface="Avenir LT 65 Medium" panose="020B0603020000020003" pitchFamily="34" charset="0"/>
              </a:rPr>
              <a:t>Protein</a:t>
            </a:r>
            <a:br>
              <a:rPr lang="sv-SE" sz="3600" dirty="0" smtClean="0">
                <a:solidFill>
                  <a:schemeClr val="accent2"/>
                </a:solidFill>
                <a:latin typeface="Avenir LT 65 Medium" panose="020B0603020000020003" pitchFamily="34" charset="0"/>
              </a:rPr>
            </a:br>
            <a:endParaRPr lang="sv-SE" dirty="0"/>
          </a:p>
        </p:txBody>
      </p:sp>
      <p:sp>
        <p:nvSpPr>
          <p:cNvPr id="28" name="Plus 27"/>
          <p:cNvSpPr/>
          <p:nvPr/>
        </p:nvSpPr>
        <p:spPr>
          <a:xfrm>
            <a:off x="5868144" y="1452718"/>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Minus 28"/>
          <p:cNvSpPr/>
          <p:nvPr/>
        </p:nvSpPr>
        <p:spPr>
          <a:xfrm>
            <a:off x="1997196" y="1452718"/>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35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11" t="14654" r="35212" b="6182"/>
          <a:stretch/>
        </p:blipFill>
        <p:spPr bwMode="auto">
          <a:xfrm>
            <a:off x="2873715" y="1556792"/>
            <a:ext cx="3396569"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ea typeface="Palatino Linotype" panose="02040502050505030304" pitchFamily="18" charset="0"/>
                <a:cs typeface="Palatino Linotype" panose="02040502050505030304" pitchFamily="18" charset="0"/>
              </a:rPr>
              <a:t>Energibalans</a:t>
            </a:r>
            <a:endParaRPr lang="sv-SE" sz="3200" dirty="0"/>
          </a:p>
        </p:txBody>
      </p:sp>
      <p:sp>
        <p:nvSpPr>
          <p:cNvPr id="10" name="Underrubrik 2"/>
          <p:cNvSpPr>
            <a:spLocks noGrp="1"/>
          </p:cNvSpPr>
          <p:nvPr>
            <p:ph type="subTitle" idx="4294967295"/>
          </p:nvPr>
        </p:nvSpPr>
        <p:spPr>
          <a:xfrm>
            <a:off x="936625" y="5084763"/>
            <a:ext cx="8207375" cy="2157412"/>
          </a:xfrm>
        </p:spPr>
        <p:txBody>
          <a:bodyPr rtlCol="0">
            <a:normAutofit/>
          </a:bodyPr>
          <a:lstStyle/>
          <a:p>
            <a:pPr marL="342900" indent="-342900" algn="l" eaLnBrk="1" fontAlgn="auto" hangingPunct="1">
              <a:lnSpc>
                <a:spcPct val="120000"/>
              </a:lnSpc>
              <a:spcAft>
                <a:spcPts val="0"/>
              </a:spcAft>
              <a:buFont typeface="Arial" panose="020B0604020202020204" pitchFamily="34" charset="0"/>
              <a:buChar char="•"/>
              <a:defRPr/>
            </a:pPr>
            <a:r>
              <a:rPr lang="sv-SE" sz="2100" dirty="0" smtClean="0">
                <a:latin typeface="Avenir LT 35 Light" panose="020B0303020000020003" pitchFamily="34" charset="0"/>
                <a:cs typeface="Times" pitchFamily="18" charset="0"/>
              </a:rPr>
              <a:t>Ät regelbundet. Frukost, lunch och middag samt mellanmål.</a:t>
            </a:r>
          </a:p>
          <a:p>
            <a:pPr marL="342900" indent="-342900" algn="l" eaLnBrk="1" fontAlgn="auto" hangingPunct="1">
              <a:lnSpc>
                <a:spcPct val="120000"/>
              </a:lnSpc>
              <a:spcAft>
                <a:spcPts val="0"/>
              </a:spcAft>
              <a:buFont typeface="Arial" panose="020B0604020202020204" pitchFamily="34" charset="0"/>
              <a:buChar char="•"/>
              <a:defRPr/>
            </a:pPr>
            <a:r>
              <a:rPr lang="sv-SE" sz="2100" dirty="0" smtClean="0">
                <a:latin typeface="Avenir LT 35 Light" panose="020B0303020000020003" pitchFamily="34" charset="0"/>
                <a:cs typeface="Times" pitchFamily="18" charset="0"/>
              </a:rPr>
              <a:t>Ökad fysisk aktivitet = mer mat.</a:t>
            </a:r>
          </a:p>
        </p:txBody>
      </p:sp>
    </p:spTree>
    <p:extLst>
      <p:ext uri="{BB962C8B-B14F-4D97-AF65-F5344CB8AC3E}">
        <p14:creationId xmlns:p14="http://schemas.microsoft.com/office/powerpoint/2010/main" val="25726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srcRect t="18395" b="4488"/>
          <a:stretch/>
        </p:blipFill>
        <p:spPr>
          <a:xfrm>
            <a:off x="1569219" y="1268760"/>
            <a:ext cx="6562725" cy="4392488"/>
          </a:xfrm>
          <a:prstGeom prst="rect">
            <a:avLst/>
          </a:prstGeom>
        </p:spPr>
      </p:pic>
      <p:sp>
        <p:nvSpPr>
          <p:cNvPr id="5" name="Rubrik 4"/>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Min tallriksmodell</a:t>
            </a:r>
            <a:endParaRPr lang="sv-SE" sz="3200" dirty="0"/>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1340768"/>
            <a:ext cx="4320480" cy="4320480"/>
          </a:xfrm>
          <a:prstGeom prst="rect">
            <a:avLst/>
          </a:prstGeom>
        </p:spPr>
      </p:pic>
    </p:spTree>
    <p:extLst>
      <p:ext uri="{BB962C8B-B14F-4D97-AF65-F5344CB8AC3E}">
        <p14:creationId xmlns:p14="http://schemas.microsoft.com/office/powerpoint/2010/main" val="33918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Samma mängd energi</a:t>
            </a:r>
            <a:br>
              <a:rPr lang="sv-SE" sz="3200" dirty="0" smtClean="0">
                <a:solidFill>
                  <a:schemeClr val="accent2"/>
                </a:solidFill>
                <a:latin typeface="Avenir LT 65 Medium" panose="020B0603020000020003" pitchFamily="34" charset="0"/>
              </a:rPr>
            </a:br>
            <a:r>
              <a:rPr lang="sv-SE" sz="3200" dirty="0" smtClean="0">
                <a:solidFill>
                  <a:schemeClr val="accent2"/>
                </a:solidFill>
                <a:latin typeface="Avenir LT 65 Medium" panose="020B0603020000020003" pitchFamily="34" charset="0"/>
              </a:rPr>
              <a:t>- stor skillnad på näringsinnehåll</a:t>
            </a:r>
            <a:endParaRPr lang="sv-SE" sz="3200" dirty="0">
              <a:solidFill>
                <a:schemeClr val="accent2"/>
              </a:solidFill>
              <a:latin typeface="Avenir LT 65 Medium" panose="020B0603020000020003" pitchFamily="34" charset="0"/>
            </a:endParaRPr>
          </a:p>
        </p:txBody>
      </p:sp>
      <p:graphicFrame>
        <p:nvGraphicFramePr>
          <p:cNvPr id="12" name="Diagram 11"/>
          <p:cNvGraphicFramePr/>
          <p:nvPr>
            <p:extLst>
              <p:ext uri="{D42A27DB-BD31-4B8C-83A1-F6EECF244321}">
                <p14:modId xmlns:p14="http://schemas.microsoft.com/office/powerpoint/2010/main" val="1581198172"/>
              </p:ext>
            </p:extLst>
          </p:nvPr>
        </p:nvGraphicFramePr>
        <p:xfrm>
          <a:off x="1785670" y="1772816"/>
          <a:ext cx="6472252" cy="504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012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Visste du att 1,5 liter Coca Cola </a:t>
            </a:r>
            <a:br>
              <a:rPr lang="sv-SE" sz="3200" dirty="0" smtClean="0">
                <a:solidFill>
                  <a:schemeClr val="accent2"/>
                </a:solidFill>
                <a:latin typeface="Avenir LT 65 Medium" panose="020B0603020000020003" pitchFamily="34" charset="0"/>
              </a:rPr>
            </a:br>
            <a:r>
              <a:rPr lang="sv-SE" sz="3200" dirty="0" smtClean="0">
                <a:solidFill>
                  <a:schemeClr val="accent2"/>
                </a:solidFill>
                <a:latin typeface="Avenir LT 65 Medium" panose="020B0603020000020003" pitchFamily="34" charset="0"/>
              </a:rPr>
              <a:t>innehåller 45 sockerbitar?</a:t>
            </a:r>
            <a:endParaRPr lang="sv-SE" sz="3200" dirty="0">
              <a:solidFill>
                <a:schemeClr val="accent2"/>
              </a:solidFill>
              <a:latin typeface="Avenir LT 65 Medium" panose="020B0603020000020003" pitchFamily="34" charset="0"/>
            </a:endParaRPr>
          </a:p>
        </p:txBody>
      </p:sp>
      <p:sp>
        <p:nvSpPr>
          <p:cNvPr id="4" name="Rak 3"/>
          <p:cNvSpPr/>
          <p:nvPr/>
        </p:nvSpPr>
        <p:spPr>
          <a:xfrm>
            <a:off x="2852324" y="3581400"/>
            <a:ext cx="359463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Ellips 4"/>
          <p:cNvSpPr/>
          <p:nvPr/>
        </p:nvSpPr>
        <p:spPr>
          <a:xfrm>
            <a:off x="980116" y="1709192"/>
            <a:ext cx="3744416" cy="3744416"/>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6" name="Grupp 5"/>
          <p:cNvGrpSpPr/>
          <p:nvPr/>
        </p:nvGrpSpPr>
        <p:grpSpPr>
          <a:xfrm>
            <a:off x="1654110" y="3697476"/>
            <a:ext cx="2396426" cy="1235657"/>
            <a:chOff x="674126" y="2928388"/>
            <a:chExt cx="2396426" cy="1235657"/>
          </a:xfrm>
        </p:grpSpPr>
        <p:sp>
          <p:nvSpPr>
            <p:cNvPr id="7" name="Rektangel 6"/>
            <p:cNvSpPr/>
            <p:nvPr/>
          </p:nvSpPr>
          <p:spPr>
            <a:xfrm>
              <a:off x="674126" y="2928388"/>
              <a:ext cx="2396426" cy="123565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ktangel 7"/>
            <p:cNvSpPr/>
            <p:nvPr/>
          </p:nvSpPr>
          <p:spPr>
            <a:xfrm>
              <a:off x="674126" y="2928388"/>
              <a:ext cx="2396426" cy="12356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b" anchorCtr="0">
              <a:noAutofit/>
            </a:bodyPr>
            <a:lstStyle/>
            <a:p>
              <a:pPr lvl="0" algn="ctr" defTabSz="2133600">
                <a:lnSpc>
                  <a:spcPct val="90000"/>
                </a:lnSpc>
                <a:spcBef>
                  <a:spcPct val="0"/>
                </a:spcBef>
                <a:spcAft>
                  <a:spcPct val="35000"/>
                </a:spcAft>
              </a:pPr>
              <a:r>
                <a:rPr lang="sv-SE" sz="4800" kern="1200" dirty="0" smtClean="0">
                  <a:latin typeface="Avenir LT 35 Light" panose="020B0303020000020003" pitchFamily="34" charset="0"/>
                </a:rPr>
                <a:t>1,5 liter</a:t>
              </a:r>
              <a:endParaRPr lang="sv-SE" sz="4800" kern="1200" dirty="0">
                <a:latin typeface="Avenir LT 35 Light" panose="020B0303020000020003" pitchFamily="34" charset="0"/>
              </a:endParaRPr>
            </a:p>
          </p:txBody>
        </p:sp>
      </p:grpSp>
      <p:sp>
        <p:nvSpPr>
          <p:cNvPr id="9" name="Ellips 8"/>
          <p:cNvSpPr/>
          <p:nvPr/>
        </p:nvSpPr>
        <p:spPr>
          <a:xfrm>
            <a:off x="5510859" y="2645296"/>
            <a:ext cx="1872208" cy="1872208"/>
          </a:xfrm>
          <a:prstGeom prst="ellipse">
            <a:avLst/>
          </a:prstGeom>
          <a:blipFill>
            <a:blip r:embed="rId4" cstate="print">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p 9"/>
          <p:cNvGrpSpPr/>
          <p:nvPr/>
        </p:nvGrpSpPr>
        <p:grpSpPr>
          <a:xfrm>
            <a:off x="7383067" y="2645296"/>
            <a:ext cx="1085616" cy="1872208"/>
            <a:chOff x="6403083" y="1876208"/>
            <a:chExt cx="1085616" cy="1872208"/>
          </a:xfrm>
        </p:grpSpPr>
        <p:sp>
          <p:nvSpPr>
            <p:cNvPr id="11" name="Rektangel 10"/>
            <p:cNvSpPr/>
            <p:nvPr/>
          </p:nvSpPr>
          <p:spPr>
            <a:xfrm>
              <a:off x="6403083" y="1876208"/>
              <a:ext cx="1085616" cy="1872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ktangel 11"/>
            <p:cNvSpPr/>
            <p:nvPr/>
          </p:nvSpPr>
          <p:spPr>
            <a:xfrm>
              <a:off x="6403083" y="1876208"/>
              <a:ext cx="1085616" cy="1872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0" rIns="57150" bIns="0" numCol="1" spcCol="1270" anchor="ctr" anchorCtr="0">
              <a:noAutofit/>
            </a:bodyPr>
            <a:lstStyle/>
            <a:p>
              <a:pPr lvl="0" algn="ctr" defTabSz="666750">
                <a:lnSpc>
                  <a:spcPct val="90000"/>
                </a:lnSpc>
                <a:spcBef>
                  <a:spcPct val="0"/>
                </a:spcBef>
                <a:spcAft>
                  <a:spcPct val="35000"/>
                </a:spcAft>
              </a:pPr>
              <a:r>
                <a:rPr lang="sv-SE" sz="1500" kern="1200" dirty="0" smtClean="0">
                  <a:latin typeface="Avenir LT 35 Light" panose="020B0303020000020003" pitchFamily="34" charset="0"/>
                </a:rPr>
                <a:t>45 sockerbitar</a:t>
              </a:r>
              <a:endParaRPr lang="sv-SE" sz="1500" kern="1200" dirty="0">
                <a:latin typeface="Avenir LT 35 Light" panose="020B0303020000020003" pitchFamily="34" charset="0"/>
              </a:endParaRPr>
            </a:p>
          </p:txBody>
        </p:sp>
      </p:grpSp>
    </p:spTree>
    <p:extLst>
      <p:ext uri="{BB962C8B-B14F-4D97-AF65-F5344CB8AC3E}">
        <p14:creationId xmlns:p14="http://schemas.microsoft.com/office/powerpoint/2010/main" val="278368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628650" y="5085184"/>
            <a:ext cx="7903622" cy="1384995"/>
          </a:xfrm>
          <a:prstGeom prst="rect">
            <a:avLst/>
          </a:prstGeom>
        </p:spPr>
        <p:txBody>
          <a:bodyPr wrap="square">
            <a:spAutoFit/>
          </a:bodyPr>
          <a:lstStyle/>
          <a:p>
            <a:pPr marL="342900" indent="-342900">
              <a:buFont typeface="Arial" panose="020B0604020202020204" pitchFamily="34" charset="0"/>
              <a:buChar char="•"/>
            </a:pPr>
            <a:r>
              <a:rPr lang="sv-SE" sz="2100" dirty="0">
                <a:latin typeface="Avenir LT 35 Light" panose="020B0303020000020003" pitchFamily="34" charset="0"/>
              </a:rPr>
              <a:t>Det är viktig att vi är fysiskt aktiva varje dag för att kroppen </a:t>
            </a:r>
            <a:r>
              <a:rPr lang="sv-SE" sz="2100" dirty="0" smtClean="0">
                <a:latin typeface="Avenir LT 35 Light" panose="020B0303020000020003" pitchFamily="34" charset="0"/>
              </a:rPr>
              <a:t>ska </a:t>
            </a:r>
            <a:r>
              <a:rPr lang="sv-SE" sz="2100" dirty="0">
                <a:latin typeface="Avenir LT 35 Light" panose="020B0303020000020003" pitchFamily="34" charset="0"/>
              </a:rPr>
              <a:t>må bra. </a:t>
            </a:r>
          </a:p>
          <a:p>
            <a:endParaRPr lang="sv-SE" sz="2100" dirty="0">
              <a:latin typeface="Avenir LT 35 Light" panose="020B0303020000020003" pitchFamily="34" charset="0"/>
            </a:endParaRPr>
          </a:p>
          <a:p>
            <a:pPr marL="342900" indent="-342900">
              <a:buFont typeface="Arial" panose="020B0604020202020204" pitchFamily="34" charset="0"/>
              <a:buChar char="•"/>
            </a:pPr>
            <a:r>
              <a:rPr lang="sv-SE" sz="2100" dirty="0">
                <a:latin typeface="Avenir LT 35 Light" panose="020B0303020000020003" pitchFamily="34" charset="0"/>
              </a:rPr>
              <a:t>Målet är att röra </a:t>
            </a:r>
            <a:r>
              <a:rPr lang="sv-SE" sz="2100" dirty="0" smtClean="0">
                <a:latin typeface="Avenir LT 35 Light" panose="020B0303020000020003" pitchFamily="34" charset="0"/>
              </a:rPr>
              <a:t>på sig </a:t>
            </a:r>
            <a:r>
              <a:rPr lang="sv-SE" sz="2100" dirty="0">
                <a:latin typeface="Avenir LT 35 Light" panose="020B0303020000020003" pitchFamily="34" charset="0"/>
              </a:rPr>
              <a:t>minst </a:t>
            </a:r>
            <a:r>
              <a:rPr lang="sv-SE" sz="2100" dirty="0">
                <a:solidFill>
                  <a:schemeClr val="accent2"/>
                </a:solidFill>
                <a:latin typeface="Avenir LT 35 Light" panose="020B0303020000020003" pitchFamily="34" charset="0"/>
              </a:rPr>
              <a:t>60 </a:t>
            </a:r>
            <a:r>
              <a:rPr lang="sv-SE" sz="2100" dirty="0" smtClean="0">
                <a:solidFill>
                  <a:schemeClr val="accent2"/>
                </a:solidFill>
                <a:latin typeface="Avenir LT 35 Light" panose="020B0303020000020003" pitchFamily="34" charset="0"/>
              </a:rPr>
              <a:t>minuter</a:t>
            </a:r>
            <a:r>
              <a:rPr lang="sv-SE" sz="2100" dirty="0">
                <a:solidFill>
                  <a:schemeClr val="accent2"/>
                </a:solidFill>
                <a:latin typeface="Avenir LT 35 Light" panose="020B0303020000020003" pitchFamily="34" charset="0"/>
              </a:rPr>
              <a:t> </a:t>
            </a:r>
            <a:r>
              <a:rPr lang="sv-SE" sz="2100" dirty="0" smtClean="0">
                <a:latin typeface="Avenir LT 35 Light" panose="020B0303020000020003" pitchFamily="34" charset="0"/>
              </a:rPr>
              <a:t>varje </a:t>
            </a:r>
            <a:r>
              <a:rPr lang="sv-SE" sz="2100" dirty="0">
                <a:latin typeface="Avenir LT 35 Light" panose="020B0303020000020003" pitchFamily="34" charset="0"/>
              </a:rPr>
              <a:t>dag.</a:t>
            </a:r>
          </a:p>
        </p:txBody>
      </p:sp>
      <p:sp>
        <p:nvSpPr>
          <p:cNvPr id="10" name="Rubrik 9"/>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Fysisk aktivitet</a:t>
            </a:r>
            <a:endParaRPr lang="sv-SE" sz="3200" dirty="0">
              <a:latin typeface="Avenir LT 65 Medium" panose="020B0603020000020003" pitchFamily="34" charset="0"/>
            </a:endParaRPr>
          </a:p>
        </p:txBody>
      </p:sp>
      <p:pic>
        <p:nvPicPr>
          <p:cNvPr id="21" name="Bildobjekt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739" y="1340768"/>
            <a:ext cx="4698522" cy="3417107"/>
          </a:xfrm>
          <a:prstGeom prst="rect">
            <a:avLst/>
          </a:prstGeom>
        </p:spPr>
      </p:pic>
    </p:spTree>
    <p:extLst>
      <p:ext uri="{BB962C8B-B14F-4D97-AF65-F5344CB8AC3E}">
        <p14:creationId xmlns:p14="http://schemas.microsoft.com/office/powerpoint/2010/main" val="15904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628649" y="5819898"/>
            <a:ext cx="7886700" cy="1038102"/>
          </a:xfrm>
        </p:spPr>
        <p:txBody>
          <a:bodyPr/>
          <a:lstStyle/>
          <a:p>
            <a:pPr algn="ctr"/>
            <a:r>
              <a:rPr lang="sv-SE" dirty="0" smtClean="0">
                <a:latin typeface="Avenir LT 35 Light" panose="020B0303020000020003" pitchFamily="34" charset="0"/>
              </a:rPr>
              <a:t>Vår kropp mår inte bra av att sitta stilla för länge, därför är det bra att göra korta pauser ofta om man sitter mycket.</a:t>
            </a:r>
            <a:endParaRPr lang="sv-SE" dirty="0">
              <a:latin typeface="Avenir LT 35 Light" panose="020B0303020000020003" pitchFamily="34" charset="0"/>
            </a:endParaRPr>
          </a:p>
        </p:txBody>
      </p:sp>
      <p:sp>
        <p:nvSpPr>
          <p:cNvPr id="4" name="Rubrik 3"/>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Minska stillasittandet</a:t>
            </a:r>
            <a:endParaRPr lang="sv-SE" sz="32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7" y="1325643"/>
            <a:ext cx="4176465" cy="4119581"/>
          </a:xfrm>
          <a:prstGeom prst="rect">
            <a:avLst/>
          </a:prstGeom>
        </p:spPr>
      </p:pic>
    </p:spTree>
    <p:extLst>
      <p:ext uri="{BB962C8B-B14F-4D97-AF65-F5344CB8AC3E}">
        <p14:creationId xmlns:p14="http://schemas.microsoft.com/office/powerpoint/2010/main" val="346849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2506662"/>
            <a:ext cx="7886700" cy="4351338"/>
          </a:xfrm>
        </p:spPr>
        <p:txBody>
          <a:bodyPr>
            <a:normAutofit/>
          </a:bodyPr>
          <a:lstStyle/>
          <a:p>
            <a:pPr marL="0" indent="0" algn="ctr">
              <a:buNone/>
            </a:pPr>
            <a:r>
              <a:rPr lang="sv-SE" sz="3600" dirty="0" smtClean="0">
                <a:solidFill>
                  <a:schemeClr val="accent2"/>
                </a:solidFill>
                <a:latin typeface="Avenir LT 65 Medium" panose="020B0603020000020003" pitchFamily="34" charset="0"/>
              </a:rPr>
              <a:t>Vad tycker ni är viktigt för att </a:t>
            </a:r>
          </a:p>
          <a:p>
            <a:pPr marL="0" indent="0" algn="ctr">
              <a:buNone/>
            </a:pPr>
            <a:r>
              <a:rPr lang="sv-SE" sz="3600" dirty="0" smtClean="0">
                <a:solidFill>
                  <a:schemeClr val="accent2"/>
                </a:solidFill>
                <a:latin typeface="Avenir LT 65 Medium" panose="020B0603020000020003" pitchFamily="34" charset="0"/>
              </a:rPr>
              <a:t>må bra?</a:t>
            </a:r>
            <a:endParaRPr lang="sv-SE" sz="36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3529674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3568" y="2780928"/>
            <a:ext cx="7886700" cy="1440160"/>
          </a:xfrm>
        </p:spPr>
        <p:txBody>
          <a:bodyPr>
            <a:normAutofit/>
          </a:bodyPr>
          <a:lstStyle/>
          <a:p>
            <a:pPr marL="0" indent="0" algn="ctr">
              <a:buNone/>
            </a:pPr>
            <a:r>
              <a:rPr lang="sv-SE" sz="3600" dirty="0" smtClean="0">
                <a:latin typeface="Avenir LT 65 Medium" panose="020B0603020000020003" pitchFamily="34" charset="0"/>
              </a:rPr>
              <a:t>Läs mer på </a:t>
            </a:r>
            <a:r>
              <a:rPr lang="sv-SE" sz="3600" dirty="0" smtClean="0">
                <a:solidFill>
                  <a:schemeClr val="accent2"/>
                </a:solidFill>
                <a:latin typeface="Avenir LT 65 Medium" panose="020B0603020000020003" pitchFamily="34" charset="0"/>
              </a:rPr>
              <a:t>www.aktivskola.org</a:t>
            </a:r>
            <a:endParaRPr lang="sv-SE" sz="36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52313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53987553"/>
              </p:ext>
            </p:extLst>
          </p:nvPr>
        </p:nvGraphicFramePr>
        <p:xfrm>
          <a:off x="755935" y="923429"/>
          <a:ext cx="3456385" cy="494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076373579"/>
              </p:ext>
            </p:extLst>
          </p:nvPr>
        </p:nvGraphicFramePr>
        <p:xfrm>
          <a:off x="4251882" y="2616100"/>
          <a:ext cx="3579402" cy="40202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675101020"/>
              </p:ext>
            </p:extLst>
          </p:nvPr>
        </p:nvGraphicFramePr>
        <p:xfrm>
          <a:off x="786786" y="2106222"/>
          <a:ext cx="3425174" cy="504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1800006983"/>
              </p:ext>
            </p:extLst>
          </p:nvPr>
        </p:nvGraphicFramePr>
        <p:xfrm>
          <a:off x="4427125" y="1184210"/>
          <a:ext cx="3424453" cy="4392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Rubrik 13"/>
          <p:cNvSpPr>
            <a:spLocks noGrp="1"/>
          </p:cNvSpPr>
          <p:nvPr>
            <p:ph type="title"/>
          </p:nvPr>
        </p:nvSpPr>
        <p:spPr/>
        <p:txBody>
          <a:bodyPr/>
          <a:lstStyle/>
          <a:p>
            <a:pPr algn="ctr"/>
            <a:r>
              <a:rPr lang="sv-SE" sz="3200" kern="0" dirty="0" smtClean="0">
                <a:solidFill>
                  <a:schemeClr val="accent2"/>
                </a:solidFill>
                <a:latin typeface="Avenir LT 65 Medium" panose="020B0603020000020003" pitchFamily="34" charset="0"/>
                <a:cs typeface="Arial" panose="020B0604020202020204" pitchFamily="34" charset="0"/>
              </a:rPr>
              <a:t>Att må bra i kropp &amp; knopp</a:t>
            </a:r>
            <a:endParaRPr lang="sv-SE" dirty="0"/>
          </a:p>
        </p:txBody>
      </p:sp>
      <p:sp>
        <p:nvSpPr>
          <p:cNvPr id="15" name="Oval 14"/>
          <p:cNvSpPr/>
          <p:nvPr/>
        </p:nvSpPr>
        <p:spPr>
          <a:xfrm>
            <a:off x="4858000" y="1457291"/>
            <a:ext cx="2673277" cy="1131316"/>
          </a:xfrm>
          <a:prstGeom prst="wedgeEllipseCallou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kern="0" dirty="0" smtClean="0">
                <a:solidFill>
                  <a:schemeClr val="bg1"/>
                </a:solidFill>
                <a:latin typeface="Avenir LT 35 Light" panose="020B0303020000020003" pitchFamily="34" charset="0"/>
                <a:cs typeface="Arial" panose="020B0604020202020204" pitchFamily="34" charset="0"/>
              </a:rPr>
              <a:t>Den </a:t>
            </a:r>
            <a:r>
              <a:rPr lang="sv-SE" kern="0" dirty="0">
                <a:solidFill>
                  <a:schemeClr val="bg1"/>
                </a:solidFill>
                <a:latin typeface="Avenir LT 35 Light" panose="020B0303020000020003" pitchFamily="34" charset="0"/>
                <a:cs typeface="Arial" panose="020B0604020202020204" pitchFamily="34" charset="0"/>
              </a:rPr>
              <a:t>här presentationen handlar om:</a:t>
            </a:r>
            <a:endParaRPr lang="sv-SE" dirty="0">
              <a:solidFill>
                <a:schemeClr val="bg1"/>
              </a:solidFill>
              <a:latin typeface="Avenir LT 35 Light" panose="020B0303020000020003" pitchFamily="34" charset="0"/>
              <a:cs typeface="Arial" panose="020B0604020202020204" pitchFamily="34" charset="0"/>
            </a:endParaRPr>
          </a:p>
        </p:txBody>
      </p:sp>
    </p:spTree>
    <p:extLst>
      <p:ext uri="{BB962C8B-B14F-4D97-AF65-F5344CB8AC3E}">
        <p14:creationId xmlns:p14="http://schemas.microsoft.com/office/powerpoint/2010/main" val="3581293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defRPr/>
            </a:pPr>
            <a:r>
              <a:rPr lang="sv-SE" sz="3200" dirty="0">
                <a:solidFill>
                  <a:schemeClr val="accent2"/>
                </a:solidFill>
                <a:latin typeface="Avenir LT 65 Medium" panose="020B0603020000020003" pitchFamily="34" charset="0"/>
              </a:rPr>
              <a:t>Att må bra handlar om balans</a:t>
            </a:r>
            <a:endParaRPr lang="sv-SE" sz="3200" b="1" dirty="0">
              <a:solidFill>
                <a:schemeClr val="accent2"/>
              </a:solidFill>
              <a:latin typeface="Avenir LT 65 Medium" panose="020B0603020000020003"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12776"/>
            <a:ext cx="6720746" cy="4032448"/>
          </a:xfrm>
          <a:prstGeom prst="rect">
            <a:avLst/>
          </a:prstGeom>
        </p:spPr>
      </p:pic>
    </p:spTree>
    <p:extLst>
      <p:ext uri="{BB962C8B-B14F-4D97-AF65-F5344CB8AC3E}">
        <p14:creationId xmlns:p14="http://schemas.microsoft.com/office/powerpoint/2010/main" val="335603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707904" y="2780928"/>
            <a:ext cx="5442965" cy="1631216"/>
          </a:xfrm>
          <a:prstGeom prst="rect">
            <a:avLst/>
          </a:prstGeom>
          <a:noFill/>
        </p:spPr>
        <p:txBody>
          <a:bodyPr wrap="none" rtlCol="0">
            <a:spAutoFit/>
          </a:bodyPr>
          <a:lstStyle/>
          <a:p>
            <a:r>
              <a:rPr lang="sv-SE" sz="2000" dirty="0" smtClean="0"/>
              <a:t>Sömnen är viktig för att:</a:t>
            </a:r>
            <a:endParaRPr lang="sv-SE" sz="2000" dirty="0"/>
          </a:p>
          <a:p>
            <a:pPr marL="285750" indent="-285750">
              <a:buFont typeface="Wingdings" panose="05000000000000000000" pitchFamily="2" charset="2"/>
              <a:buChar char="ü"/>
            </a:pPr>
            <a:r>
              <a:rPr lang="sv-SE" sz="2000" dirty="0" smtClean="0"/>
              <a:t>Din kropp repareras och byggs upp när du sover</a:t>
            </a:r>
          </a:p>
          <a:p>
            <a:pPr marL="285750" indent="-285750">
              <a:buFont typeface="Wingdings" panose="05000000000000000000" pitchFamily="2" charset="2"/>
              <a:buChar char="ü"/>
            </a:pPr>
            <a:r>
              <a:rPr lang="sv-SE" sz="2000" dirty="0" smtClean="0"/>
              <a:t>Din </a:t>
            </a:r>
            <a:r>
              <a:rPr lang="sv-SE" sz="2000" dirty="0"/>
              <a:t>hjärna lättare ska komma ihåg </a:t>
            </a:r>
            <a:r>
              <a:rPr lang="sv-SE" sz="2000" dirty="0" smtClean="0"/>
              <a:t>saker</a:t>
            </a:r>
          </a:p>
          <a:p>
            <a:pPr marL="285750" indent="-285750">
              <a:buFont typeface="Wingdings" panose="05000000000000000000" pitchFamily="2" charset="2"/>
              <a:buChar char="ü"/>
            </a:pPr>
            <a:r>
              <a:rPr lang="sv-SE" sz="2000" dirty="0" smtClean="0"/>
              <a:t>Du ska orka med dagen</a:t>
            </a:r>
          </a:p>
          <a:p>
            <a:pPr marL="285750" indent="-285750">
              <a:buFont typeface="Wingdings" panose="05000000000000000000" pitchFamily="2" charset="2"/>
              <a:buChar char="ü"/>
            </a:pPr>
            <a:r>
              <a:rPr lang="sv-SE" sz="2000" dirty="0" smtClean="0"/>
              <a:t>Du ska kunna hålla ett gott humör </a:t>
            </a:r>
            <a:endParaRPr lang="sv-SE" sz="2000" dirty="0"/>
          </a:p>
        </p:txBody>
      </p:sp>
      <p:graphicFrame>
        <p:nvGraphicFramePr>
          <p:cNvPr id="8" name="Diagram 7"/>
          <p:cNvGraphicFramePr/>
          <p:nvPr>
            <p:extLst>
              <p:ext uri="{D42A27DB-BD31-4B8C-83A1-F6EECF244321}">
                <p14:modId xmlns:p14="http://schemas.microsoft.com/office/powerpoint/2010/main" val="2378378093"/>
              </p:ext>
            </p:extLst>
          </p:nvPr>
        </p:nvGraphicFramePr>
        <p:xfrm>
          <a:off x="1043608" y="1772816"/>
          <a:ext cx="2484276" cy="2863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ubrik 11"/>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Sömn</a:t>
            </a:r>
            <a:endParaRPr lang="sv-SE" dirty="0"/>
          </a:p>
        </p:txBody>
      </p:sp>
    </p:spTree>
    <p:extLst>
      <p:ext uri="{BB962C8B-B14F-4D97-AF65-F5344CB8AC3E}">
        <p14:creationId xmlns:p14="http://schemas.microsoft.com/office/powerpoint/2010/main" val="13320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11" name="Måne 10"/>
          <p:cNvSpPr/>
          <p:nvPr/>
        </p:nvSpPr>
        <p:spPr>
          <a:xfrm>
            <a:off x="6167456" y="548680"/>
            <a:ext cx="2726847" cy="4491880"/>
          </a:xfrm>
          <a:prstGeom prst="moon">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Moln 11"/>
          <p:cNvSpPr/>
          <p:nvPr/>
        </p:nvSpPr>
        <p:spPr>
          <a:xfrm>
            <a:off x="1007604" y="1268760"/>
            <a:ext cx="7128792" cy="4680520"/>
          </a:xfrm>
          <a:prstGeom prst="clou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sv-SE" sz="2000" dirty="0">
                <a:solidFill>
                  <a:schemeClr val="tx1"/>
                </a:solidFill>
                <a:latin typeface="Avenir LT 35 Light" panose="020B0303020000020003" pitchFamily="34" charset="0"/>
              </a:rPr>
              <a:t>Låt bli mobil, surfplatta och dator 1-2 timmar innan du ska sova</a:t>
            </a:r>
          </a:p>
          <a:p>
            <a:pPr marL="285750" indent="-285750" algn="ctr">
              <a:buFont typeface="Arial" panose="020B0604020202020204" pitchFamily="34" charset="0"/>
              <a:buChar char="•"/>
            </a:pPr>
            <a:endParaRPr lang="sv-SE" sz="2000" dirty="0">
              <a:solidFill>
                <a:schemeClr val="tx1"/>
              </a:solidFill>
              <a:latin typeface="Avenir LT 35 Light" panose="020B0303020000020003" pitchFamily="34" charset="0"/>
            </a:endParaRPr>
          </a:p>
          <a:p>
            <a:pPr marL="285750" indent="-285750" algn="ctr">
              <a:buFont typeface="Arial" panose="020B0604020202020204" pitchFamily="34" charset="0"/>
              <a:buChar char="•"/>
            </a:pPr>
            <a:r>
              <a:rPr lang="sv-SE" sz="2000" dirty="0">
                <a:solidFill>
                  <a:schemeClr val="tx1"/>
                </a:solidFill>
                <a:latin typeface="Avenir LT 35 Light" panose="020B0303020000020003" pitchFamily="34" charset="0"/>
              </a:rPr>
              <a:t>Försök att vara </a:t>
            </a:r>
            <a:r>
              <a:rPr lang="sv-SE" sz="2000" dirty="0" smtClean="0">
                <a:solidFill>
                  <a:schemeClr val="tx1"/>
                </a:solidFill>
                <a:latin typeface="Avenir LT 35 Light" panose="020B0303020000020003" pitchFamily="34" charset="0"/>
              </a:rPr>
              <a:t>fysiskt </a:t>
            </a:r>
            <a:r>
              <a:rPr lang="sv-SE" sz="2000" dirty="0">
                <a:solidFill>
                  <a:schemeClr val="tx1"/>
                </a:solidFill>
                <a:latin typeface="Avenir LT 35 Light" panose="020B0303020000020003" pitchFamily="34" charset="0"/>
              </a:rPr>
              <a:t>aktiv under dagen, gärna utomhus</a:t>
            </a:r>
          </a:p>
          <a:p>
            <a:pPr marL="285750" indent="-285750" algn="ctr">
              <a:buFont typeface="Arial" panose="020B0604020202020204" pitchFamily="34" charset="0"/>
              <a:buChar char="•"/>
            </a:pPr>
            <a:endParaRPr lang="sv-SE" sz="2000" dirty="0">
              <a:solidFill>
                <a:schemeClr val="tx1"/>
              </a:solidFill>
              <a:latin typeface="Avenir LT 35 Light" panose="020B0303020000020003" pitchFamily="34" charset="0"/>
            </a:endParaRPr>
          </a:p>
          <a:p>
            <a:pPr marL="285750" indent="-285750" algn="ctr">
              <a:buFont typeface="Arial" panose="020B0604020202020204" pitchFamily="34" charset="0"/>
              <a:buChar char="•"/>
            </a:pPr>
            <a:r>
              <a:rPr lang="sv-SE" sz="2000" dirty="0" smtClean="0">
                <a:solidFill>
                  <a:schemeClr val="tx1"/>
                </a:solidFill>
                <a:latin typeface="Avenir LT 35 Light" panose="020B0303020000020003" pitchFamily="34" charset="0"/>
              </a:rPr>
              <a:t>Ha gärna mörkt </a:t>
            </a:r>
            <a:r>
              <a:rPr lang="sv-SE" sz="2000" dirty="0">
                <a:solidFill>
                  <a:schemeClr val="tx1"/>
                </a:solidFill>
                <a:latin typeface="Avenir LT 35 Light" panose="020B0303020000020003" pitchFamily="34" charset="0"/>
              </a:rPr>
              <a:t>i ditt sovrum</a:t>
            </a:r>
            <a:endParaRPr lang="sv-SE" sz="2000" dirty="0">
              <a:solidFill>
                <a:schemeClr val="tx1"/>
              </a:solidFill>
            </a:endParaRPr>
          </a:p>
        </p:txBody>
      </p:sp>
      <p:sp>
        <p:nvSpPr>
          <p:cNvPr id="5" name="Rubrik 4"/>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Bättre sömn</a:t>
            </a:r>
            <a:endParaRPr lang="sv-SE" dirty="0"/>
          </a:p>
        </p:txBody>
      </p:sp>
      <p:sp>
        <p:nvSpPr>
          <p:cNvPr id="13" name="Moln 12"/>
          <p:cNvSpPr/>
          <p:nvPr/>
        </p:nvSpPr>
        <p:spPr>
          <a:xfrm rot="354510">
            <a:off x="138154" y="4491418"/>
            <a:ext cx="3955761" cy="2168739"/>
          </a:xfrm>
          <a:prstGeom prst="cloud">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Avenir LT 35 Light" panose="020B0303020000020003" pitchFamily="34" charset="0"/>
            </a:endParaRPr>
          </a:p>
        </p:txBody>
      </p:sp>
    </p:spTree>
    <p:extLst>
      <p:ext uri="{BB962C8B-B14F-4D97-AF65-F5344CB8AC3E}">
        <p14:creationId xmlns:p14="http://schemas.microsoft.com/office/powerpoint/2010/main" val="2726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Mat = bränsle</a:t>
            </a:r>
            <a:endParaRPr lang="sv-SE" sz="3200" dirty="0">
              <a:solidFill>
                <a:schemeClr val="accent2"/>
              </a:solidFill>
              <a:latin typeface="Avenir LT 65 Medium" panose="020B0603020000020003" pitchFamily="34" charset="0"/>
            </a:endParaRPr>
          </a:p>
        </p:txBody>
      </p:sp>
      <p:graphicFrame>
        <p:nvGraphicFramePr>
          <p:cNvPr id="7" name="Diagram 6"/>
          <p:cNvGraphicFramePr/>
          <p:nvPr>
            <p:extLst>
              <p:ext uri="{D42A27DB-BD31-4B8C-83A1-F6EECF244321}">
                <p14:modId xmlns:p14="http://schemas.microsoft.com/office/powerpoint/2010/main" val="4241017153"/>
              </p:ext>
            </p:extLst>
          </p:nvPr>
        </p:nvGraphicFramePr>
        <p:xfrm>
          <a:off x="755576" y="620688"/>
          <a:ext cx="7886700" cy="5915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3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705E1C4-5797-4B5E-8E83-734ED8D6F7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2B5A48C-39B8-465A-A775-B57A112168F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D769411F-BA20-401C-A857-28110554B88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5E002F90-9DAB-4F05-87A3-DCD7B941F9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690689"/>
            <a:ext cx="5998007" cy="4464496"/>
          </a:xfrm>
          <a:prstGeom prst="rect">
            <a:avLst/>
          </a:prstGeom>
        </p:spPr>
      </p:pic>
      <p:sp>
        <p:nvSpPr>
          <p:cNvPr id="2" name="Rubrik 1"/>
          <p:cNvSpPr>
            <a:spLocks noGrp="1"/>
          </p:cNvSpPr>
          <p:nvPr>
            <p:ph type="title"/>
          </p:nvPr>
        </p:nvSpPr>
        <p:spPr/>
        <p:txBody>
          <a:bodyPr/>
          <a:lstStyle/>
          <a:p>
            <a:pPr algn="ctr"/>
            <a:r>
              <a:rPr lang="sv-SE" sz="3200" b="0" dirty="0" smtClean="0">
                <a:solidFill>
                  <a:schemeClr val="accent2"/>
                </a:solidFill>
                <a:latin typeface="Avenir LT 65 Medium" panose="020B0603020000020003" pitchFamily="34" charset="0"/>
              </a:rPr>
              <a:t>Vi är vad vi äter! </a:t>
            </a:r>
            <a:r>
              <a:rPr lang="sv-SE" b="0" dirty="0" smtClean="0"/>
              <a:t/>
            </a:r>
            <a:br>
              <a:rPr lang="sv-SE" b="0" dirty="0" smtClean="0"/>
            </a:br>
            <a:endParaRPr lang="sv-SE" dirty="0"/>
          </a:p>
        </p:txBody>
      </p:sp>
    </p:spTree>
    <p:extLst>
      <p:ext uri="{BB962C8B-B14F-4D97-AF65-F5344CB8AC3E}">
        <p14:creationId xmlns:p14="http://schemas.microsoft.com/office/powerpoint/2010/main" val="388086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620688"/>
            <a:ext cx="1655322" cy="1584176"/>
          </a:xfrm>
          <a:prstGeom prst="rect">
            <a:avLst/>
          </a:prstGeom>
        </p:spPr>
      </p:pic>
      <p:graphicFrame>
        <p:nvGraphicFramePr>
          <p:cNvPr id="18" name="Diagram 17"/>
          <p:cNvGraphicFramePr/>
          <p:nvPr>
            <p:extLst>
              <p:ext uri="{D42A27DB-BD31-4B8C-83A1-F6EECF244321}">
                <p14:modId xmlns:p14="http://schemas.microsoft.com/office/powerpoint/2010/main" val="3423111400"/>
              </p:ext>
            </p:extLst>
          </p:nvPr>
        </p:nvGraphicFramePr>
        <p:xfrm>
          <a:off x="1763688" y="1916832"/>
          <a:ext cx="5700464" cy="3378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Bildobjekt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1720" y="1011220"/>
            <a:ext cx="1673926" cy="1193644"/>
          </a:xfrm>
          <a:prstGeom prst="rect">
            <a:avLst/>
          </a:prstGeom>
        </p:spPr>
      </p:pic>
    </p:spTree>
    <p:extLst>
      <p:ext uri="{BB962C8B-B14F-4D97-AF65-F5344CB8AC3E}">
        <p14:creationId xmlns:p14="http://schemas.microsoft.com/office/powerpoint/2010/main" val="25761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5652537"/>
            <a:ext cx="8119814" cy="584775"/>
          </a:xfrm>
          <a:prstGeom prst="rect">
            <a:avLst/>
          </a:prstGeom>
        </p:spPr>
        <p:txBody>
          <a:bodyPr wrap="square" anchor="b" anchorCtr="0">
            <a:spAutoFit/>
          </a:bodyPr>
          <a:lstStyle/>
          <a:p>
            <a:pPr marL="285750" lvl="1" indent="-285750">
              <a:buFont typeface="Arial" panose="020B0604020202020204" pitchFamily="34" charset="0"/>
              <a:buChar char="•"/>
            </a:pPr>
            <a:r>
              <a:rPr lang="en-US" altLang="sv-SE" sz="1600" b="1" dirty="0" smtClean="0">
                <a:latin typeface="Avenir LT 35 Light" panose="020B0303020000020003" pitchFamily="34" charset="0"/>
              </a:rPr>
              <a:t>Bra </a:t>
            </a:r>
            <a:r>
              <a:rPr lang="en-US" altLang="sv-SE" sz="1600" b="1" dirty="0" err="1" smtClean="0">
                <a:latin typeface="Avenir LT 35 Light" panose="020B0303020000020003" pitchFamily="34" charset="0"/>
              </a:rPr>
              <a:t>kolhydratskällor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Potatis</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ris</a:t>
            </a:r>
            <a:r>
              <a:rPr lang="en-US" altLang="sv-SE" sz="1600" dirty="0" smtClean="0">
                <a:latin typeface="Avenir LT 35 Light" panose="020B0303020000020003" pitchFamily="34" charset="0"/>
              </a:rPr>
              <a:t>, pasta, </a:t>
            </a:r>
            <a:r>
              <a:rPr lang="en-US" altLang="sv-SE" sz="1600" dirty="0" err="1" smtClean="0">
                <a:latin typeface="Avenir LT 35 Light" panose="020B0303020000020003" pitchFamily="34" charset="0"/>
              </a:rPr>
              <a:t>gryn</a:t>
            </a:r>
            <a:r>
              <a:rPr lang="en-US" altLang="sv-SE" sz="1600" dirty="0">
                <a:latin typeface="Avenir LT 35 Light" panose="020B0303020000020003" pitchFamily="34" charset="0"/>
              </a:rPr>
              <a:t> </a:t>
            </a:r>
            <a:r>
              <a:rPr lang="en-US" altLang="sv-SE" sz="1600" dirty="0" smtClean="0">
                <a:latin typeface="Avenir LT 35 Light" panose="020B0303020000020003" pitchFamily="34" charset="0"/>
              </a:rPr>
              <a:t>(</a:t>
            </a:r>
            <a:r>
              <a:rPr lang="en-US" altLang="sv-SE" sz="1600" dirty="0" err="1" smtClean="0">
                <a:latin typeface="Avenir LT 35 Light" panose="020B0303020000020003" pitchFamily="34" charset="0"/>
              </a:rPr>
              <a:t>välj</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fullkorn</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rotfrukter</a:t>
            </a:r>
            <a:r>
              <a:rPr lang="en-US" altLang="sv-SE" sz="1600" dirty="0">
                <a:latin typeface="Avenir LT 35 Light" panose="020B0303020000020003" pitchFamily="34" charset="0"/>
              </a:rPr>
              <a:t>, </a:t>
            </a:r>
            <a:r>
              <a:rPr lang="en-US" altLang="sv-SE" sz="1600" dirty="0" err="1" smtClean="0">
                <a:latin typeface="Avenir LT 35 Light" panose="020B0303020000020003" pitchFamily="34" charset="0"/>
              </a:rPr>
              <a:t>grönsaker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frukt</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bär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baljväxter</a:t>
            </a:r>
            <a:r>
              <a:rPr lang="en-US" altLang="sv-SE" sz="1600" dirty="0">
                <a:latin typeface="Avenir LT 35 Light" panose="020B0303020000020003" pitchFamily="34" charset="0"/>
              </a:rPr>
              <a:t>, </a:t>
            </a:r>
            <a:r>
              <a:rPr lang="en-US" altLang="sv-SE" sz="1600" dirty="0" err="1" smtClean="0">
                <a:latin typeface="Avenir LT 35 Light" panose="020B0303020000020003" pitchFamily="34" charset="0"/>
              </a:rPr>
              <a:t>nötter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och</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frön</a:t>
            </a:r>
            <a:r>
              <a:rPr lang="en-US" altLang="sv-SE" sz="1600" dirty="0" smtClean="0">
                <a:latin typeface="Avenir LT 35 Light" panose="020B0303020000020003" pitchFamily="34" charset="0"/>
              </a:rPr>
              <a:t>.</a:t>
            </a:r>
            <a:endParaRPr lang="en-US" altLang="sv-SE" sz="1600" dirty="0">
              <a:latin typeface="Avenir LT 35 Light" panose="020B0303020000020003"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605050"/>
            <a:ext cx="5904656" cy="3542794"/>
          </a:xfrm>
          <a:prstGeom prst="rect">
            <a:avLst/>
          </a:prstGeom>
        </p:spPr>
      </p:pic>
      <p:sp>
        <p:nvSpPr>
          <p:cNvPr id="8" name="Rubrik 7"/>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Kolhydrater</a:t>
            </a:r>
            <a:endParaRPr lang="sv-SE" dirty="0"/>
          </a:p>
        </p:txBody>
      </p:sp>
      <p:sp>
        <p:nvSpPr>
          <p:cNvPr id="15" name="Plus 14"/>
          <p:cNvSpPr/>
          <p:nvPr/>
        </p:nvSpPr>
        <p:spPr>
          <a:xfrm>
            <a:off x="5508104" y="1473213"/>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Minus 15"/>
          <p:cNvSpPr/>
          <p:nvPr/>
        </p:nvSpPr>
        <p:spPr>
          <a:xfrm>
            <a:off x="2411760" y="1473213"/>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5752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42964</TotalTime>
  <Words>1562</Words>
  <Application>Microsoft Office PowerPoint</Application>
  <PresentationFormat>Bildspel på skärmen (4:3)</PresentationFormat>
  <Paragraphs>144</Paragraphs>
  <Slides>19</Slides>
  <Notes>19</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19</vt:i4>
      </vt:variant>
    </vt:vector>
  </HeadingPairs>
  <TitlesOfParts>
    <vt:vector size="29" baseType="lpstr">
      <vt:lpstr>Arial</vt:lpstr>
      <vt:lpstr>Avenir LT 35 Light</vt:lpstr>
      <vt:lpstr>Avenir LT 65 Medium</vt:lpstr>
      <vt:lpstr>Calibri</vt:lpstr>
      <vt:lpstr>Calibri Light</vt:lpstr>
      <vt:lpstr>Palatino Linotype</vt:lpstr>
      <vt:lpstr>Times</vt:lpstr>
      <vt:lpstr>Wingdings</vt:lpstr>
      <vt:lpstr>Anpassad formgivning</vt:lpstr>
      <vt:lpstr>Office-tema</vt:lpstr>
      <vt:lpstr>Lågstadiet</vt:lpstr>
      <vt:lpstr>Att må bra i kropp &amp; knopp</vt:lpstr>
      <vt:lpstr>Att må bra handlar om balans</vt:lpstr>
      <vt:lpstr>Sömn</vt:lpstr>
      <vt:lpstr>Bättre sömn</vt:lpstr>
      <vt:lpstr>Mat = bränsle</vt:lpstr>
      <vt:lpstr>Vi är vad vi äter!  </vt:lpstr>
      <vt:lpstr>PowerPoint-presentation</vt:lpstr>
      <vt:lpstr>Kolhydrater</vt:lpstr>
      <vt:lpstr>Fett</vt:lpstr>
      <vt:lpstr> Protein </vt:lpstr>
      <vt:lpstr>Energibalans</vt:lpstr>
      <vt:lpstr>Min tallriksmodell</vt:lpstr>
      <vt:lpstr>Samma mängd energi - stor skillnad på näringsinnehåll</vt:lpstr>
      <vt:lpstr>Visste du att 1,5 liter Coca Cola  innehåller 45 sockerbitar?</vt:lpstr>
      <vt:lpstr>Fysisk aktivitet</vt:lpstr>
      <vt:lpstr>Minska stillasittandet</vt:lpstr>
      <vt:lpstr>PowerPoint-presentation</vt:lpstr>
      <vt:lpstr>PowerPoint-presentation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Erik Hellmén (Örebro läns Idrottsförbund)</dc:creator>
  <cp:lastModifiedBy>Josefin Varg</cp:lastModifiedBy>
  <cp:revision>278</cp:revision>
  <dcterms:created xsi:type="dcterms:W3CDTF">2013-04-24T12:33:00Z</dcterms:created>
  <dcterms:modified xsi:type="dcterms:W3CDTF">2016-05-27T08:31:00Z</dcterms:modified>
</cp:coreProperties>
</file>